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93" r:id="rId4"/>
    <p:sldId id="259" r:id="rId5"/>
    <p:sldId id="261" r:id="rId6"/>
    <p:sldId id="262" r:id="rId7"/>
    <p:sldId id="260" r:id="rId8"/>
    <p:sldId id="294" r:id="rId9"/>
    <p:sldId id="263" r:id="rId10"/>
    <p:sldId id="295" r:id="rId11"/>
    <p:sldId id="265" r:id="rId12"/>
    <p:sldId id="266" r:id="rId13"/>
    <p:sldId id="268" r:id="rId14"/>
    <p:sldId id="269" r:id="rId15"/>
    <p:sldId id="270" r:id="rId16"/>
    <p:sldId id="272" r:id="rId17"/>
    <p:sldId id="274" r:id="rId18"/>
    <p:sldId id="273" r:id="rId19"/>
    <p:sldId id="296" r:id="rId20"/>
    <p:sldId id="275" r:id="rId21"/>
    <p:sldId id="278" r:id="rId22"/>
    <p:sldId id="279" r:id="rId23"/>
    <p:sldId id="290" r:id="rId24"/>
    <p:sldId id="297" r:id="rId25"/>
    <p:sldId id="299" r:id="rId26"/>
    <p:sldId id="288" r:id="rId27"/>
    <p:sldId id="292" r:id="rId28"/>
    <p:sldId id="301" r:id="rId29"/>
    <p:sldId id="300" r:id="rId30"/>
    <p:sldId id="298" r:id="rId31"/>
    <p:sldId id="302" r:id="rId32"/>
    <p:sldId id="305" r:id="rId33"/>
    <p:sldId id="303" r:id="rId34"/>
    <p:sldId id="304" r:id="rId35"/>
    <p:sldId id="306" r:id="rId36"/>
    <p:sldId id="30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3" d="100"/>
          <a:sy n="63" d="100"/>
        </p:scale>
        <p:origin x="-126" y="-16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AAEE3-3584-4B51-A036-5C5623992E4C}" type="datetimeFigureOut">
              <a:rPr lang="en-IN" smtClean="0"/>
              <a:pPr/>
              <a:t>06-12-2018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7D450-87FA-4EC3-BBBA-215EBD45027B}" type="slidenum">
              <a:rPr lang="en-IN" smtClean="0"/>
              <a:pPr/>
              <a:t>‹#›</a:t>
            </a:fld>
            <a:endParaRPr lang="en-IN"/>
          </a:p>
        </p:txBody>
      </p:sp>
    </p:spTree>
    <p:extLst>
      <p:ext uri="{BB962C8B-B14F-4D97-AF65-F5344CB8AC3E}">
        <p14:creationId xmlns:p14="http://schemas.microsoft.com/office/powerpoint/2010/main" xmlns="" val="49613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847D450-87FA-4EC3-BBBA-215EBD45027B}" type="slidenum">
              <a:rPr lang="en-IN" smtClean="0"/>
              <a:pPr/>
              <a:t>5</a:t>
            </a:fld>
            <a:endParaRPr lang="en-IN"/>
          </a:p>
        </p:txBody>
      </p:sp>
    </p:spTree>
    <p:extLst>
      <p:ext uri="{BB962C8B-B14F-4D97-AF65-F5344CB8AC3E}">
        <p14:creationId xmlns:p14="http://schemas.microsoft.com/office/powerpoint/2010/main" xmlns="" val="150755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0C33E6A-7705-4129-BC21-6E8775A6F13E}" type="datetimeFigureOut">
              <a:rPr lang="en-IN" smtClean="0"/>
              <a:pPr/>
              <a:t>06-12-2018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B1EB6D-E9A5-415F-A47D-13D511B0E819}" type="slidenum">
              <a:rPr lang="en-IN" smtClean="0"/>
              <a:pPr/>
              <a:t>‹#›</a:t>
            </a:fld>
            <a:endParaRPr lang="en-IN"/>
          </a:p>
        </p:txBody>
      </p:sp>
    </p:spTree>
    <p:extLst>
      <p:ext uri="{BB962C8B-B14F-4D97-AF65-F5344CB8AC3E}">
        <p14:creationId xmlns:p14="http://schemas.microsoft.com/office/powerpoint/2010/main" xmlns="" val="272079112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0C33E6A-7705-4129-BC21-6E8775A6F13E}" type="datetimeFigureOut">
              <a:rPr lang="en-IN" smtClean="0"/>
              <a:pPr/>
              <a:t>06-12-2018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B1EB6D-E9A5-415F-A47D-13D511B0E819}" type="slidenum">
              <a:rPr lang="en-IN" smtClean="0"/>
              <a:pPr/>
              <a:t>‹#›</a:t>
            </a:fld>
            <a:endParaRPr lang="en-IN"/>
          </a:p>
        </p:txBody>
      </p:sp>
    </p:spTree>
    <p:extLst>
      <p:ext uri="{BB962C8B-B14F-4D97-AF65-F5344CB8AC3E}">
        <p14:creationId xmlns:p14="http://schemas.microsoft.com/office/powerpoint/2010/main" xmlns="" val="287617951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0C33E6A-7705-4129-BC21-6E8775A6F13E}" type="datetimeFigureOut">
              <a:rPr lang="en-IN" smtClean="0"/>
              <a:pPr/>
              <a:t>06-12-2018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B1EB6D-E9A5-415F-A47D-13D511B0E819}" type="slidenum">
              <a:rPr lang="en-IN" smtClean="0"/>
              <a:pPr/>
              <a:t>‹#›</a:t>
            </a:fld>
            <a:endParaRPr lang="en-IN"/>
          </a:p>
        </p:txBody>
      </p:sp>
    </p:spTree>
    <p:extLst>
      <p:ext uri="{BB962C8B-B14F-4D97-AF65-F5344CB8AC3E}">
        <p14:creationId xmlns:p14="http://schemas.microsoft.com/office/powerpoint/2010/main" xmlns="" val="55519500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0C33E6A-7705-4129-BC21-6E8775A6F13E}" type="datetimeFigureOut">
              <a:rPr lang="en-IN" smtClean="0"/>
              <a:pPr/>
              <a:t>06-12-2018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B1EB6D-E9A5-415F-A47D-13D511B0E819}" type="slidenum">
              <a:rPr lang="en-IN" smtClean="0"/>
              <a:pPr/>
              <a:t>‹#›</a:t>
            </a:fld>
            <a:endParaRPr lang="en-IN"/>
          </a:p>
        </p:txBody>
      </p:sp>
    </p:spTree>
    <p:extLst>
      <p:ext uri="{BB962C8B-B14F-4D97-AF65-F5344CB8AC3E}">
        <p14:creationId xmlns:p14="http://schemas.microsoft.com/office/powerpoint/2010/main" xmlns="" val="295343865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33E6A-7705-4129-BC21-6E8775A6F13E}" type="datetimeFigureOut">
              <a:rPr lang="en-IN" smtClean="0"/>
              <a:pPr/>
              <a:t>06-12-2018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B1EB6D-E9A5-415F-A47D-13D511B0E819}" type="slidenum">
              <a:rPr lang="en-IN" smtClean="0"/>
              <a:pPr/>
              <a:t>‹#›</a:t>
            </a:fld>
            <a:endParaRPr lang="en-IN"/>
          </a:p>
        </p:txBody>
      </p:sp>
    </p:spTree>
    <p:extLst>
      <p:ext uri="{BB962C8B-B14F-4D97-AF65-F5344CB8AC3E}">
        <p14:creationId xmlns:p14="http://schemas.microsoft.com/office/powerpoint/2010/main" xmlns="" val="306921908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0C33E6A-7705-4129-BC21-6E8775A6F13E}" type="datetimeFigureOut">
              <a:rPr lang="en-IN" smtClean="0"/>
              <a:pPr/>
              <a:t>06-12-2018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B1EB6D-E9A5-415F-A47D-13D511B0E819}" type="slidenum">
              <a:rPr lang="en-IN" smtClean="0"/>
              <a:pPr/>
              <a:t>‹#›</a:t>
            </a:fld>
            <a:endParaRPr lang="en-IN"/>
          </a:p>
        </p:txBody>
      </p:sp>
    </p:spTree>
    <p:extLst>
      <p:ext uri="{BB962C8B-B14F-4D97-AF65-F5344CB8AC3E}">
        <p14:creationId xmlns:p14="http://schemas.microsoft.com/office/powerpoint/2010/main" xmlns="" val="6977015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0C33E6A-7705-4129-BC21-6E8775A6F13E}" type="datetimeFigureOut">
              <a:rPr lang="en-IN" smtClean="0"/>
              <a:pPr/>
              <a:t>06-12-2018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FB1EB6D-E9A5-415F-A47D-13D511B0E819}" type="slidenum">
              <a:rPr lang="en-IN" smtClean="0"/>
              <a:pPr/>
              <a:t>‹#›</a:t>
            </a:fld>
            <a:endParaRPr lang="en-IN"/>
          </a:p>
        </p:txBody>
      </p:sp>
    </p:spTree>
    <p:extLst>
      <p:ext uri="{BB962C8B-B14F-4D97-AF65-F5344CB8AC3E}">
        <p14:creationId xmlns:p14="http://schemas.microsoft.com/office/powerpoint/2010/main" xmlns="" val="360724625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0C33E6A-7705-4129-BC21-6E8775A6F13E}" type="datetimeFigureOut">
              <a:rPr lang="en-IN" smtClean="0"/>
              <a:pPr/>
              <a:t>06-12-2018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FB1EB6D-E9A5-415F-A47D-13D511B0E819}" type="slidenum">
              <a:rPr lang="en-IN" smtClean="0"/>
              <a:pPr/>
              <a:t>‹#›</a:t>
            </a:fld>
            <a:endParaRPr lang="en-IN"/>
          </a:p>
        </p:txBody>
      </p:sp>
    </p:spTree>
    <p:extLst>
      <p:ext uri="{BB962C8B-B14F-4D97-AF65-F5344CB8AC3E}">
        <p14:creationId xmlns:p14="http://schemas.microsoft.com/office/powerpoint/2010/main" xmlns="" val="390872311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33E6A-7705-4129-BC21-6E8775A6F13E}" type="datetimeFigureOut">
              <a:rPr lang="en-IN" smtClean="0"/>
              <a:pPr/>
              <a:t>06-12-2018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FB1EB6D-E9A5-415F-A47D-13D511B0E819}" type="slidenum">
              <a:rPr lang="en-IN" smtClean="0"/>
              <a:pPr/>
              <a:t>‹#›</a:t>
            </a:fld>
            <a:endParaRPr lang="en-IN"/>
          </a:p>
        </p:txBody>
      </p:sp>
    </p:spTree>
    <p:extLst>
      <p:ext uri="{BB962C8B-B14F-4D97-AF65-F5344CB8AC3E}">
        <p14:creationId xmlns:p14="http://schemas.microsoft.com/office/powerpoint/2010/main" xmlns="" val="292146947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33E6A-7705-4129-BC21-6E8775A6F13E}" type="datetimeFigureOut">
              <a:rPr lang="en-IN" smtClean="0"/>
              <a:pPr/>
              <a:t>06-12-2018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B1EB6D-E9A5-415F-A47D-13D511B0E819}" type="slidenum">
              <a:rPr lang="en-IN" smtClean="0"/>
              <a:pPr/>
              <a:t>‹#›</a:t>
            </a:fld>
            <a:endParaRPr lang="en-IN"/>
          </a:p>
        </p:txBody>
      </p:sp>
    </p:spTree>
    <p:extLst>
      <p:ext uri="{BB962C8B-B14F-4D97-AF65-F5344CB8AC3E}">
        <p14:creationId xmlns:p14="http://schemas.microsoft.com/office/powerpoint/2010/main" xmlns="" val="293764871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33E6A-7705-4129-BC21-6E8775A6F13E}" type="datetimeFigureOut">
              <a:rPr lang="en-IN" smtClean="0"/>
              <a:pPr/>
              <a:t>06-12-2018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B1EB6D-E9A5-415F-A47D-13D511B0E819}" type="slidenum">
              <a:rPr lang="en-IN" smtClean="0"/>
              <a:pPr/>
              <a:t>‹#›</a:t>
            </a:fld>
            <a:endParaRPr lang="en-IN"/>
          </a:p>
        </p:txBody>
      </p:sp>
    </p:spTree>
    <p:extLst>
      <p:ext uri="{BB962C8B-B14F-4D97-AF65-F5344CB8AC3E}">
        <p14:creationId xmlns:p14="http://schemas.microsoft.com/office/powerpoint/2010/main" xmlns="" val="413784201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33E6A-7705-4129-BC21-6E8775A6F13E}" type="datetimeFigureOut">
              <a:rPr lang="en-IN" smtClean="0"/>
              <a:pPr/>
              <a:t>06-12-2018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1EB6D-E9A5-415F-A47D-13D511B0E819}" type="slidenum">
              <a:rPr lang="en-IN" smtClean="0"/>
              <a:pPr/>
              <a:t>‹#›</a:t>
            </a:fld>
            <a:endParaRPr lang="en-IN"/>
          </a:p>
        </p:txBody>
      </p:sp>
    </p:spTree>
    <p:extLst>
      <p:ext uri="{BB962C8B-B14F-4D97-AF65-F5344CB8AC3E}">
        <p14:creationId xmlns:p14="http://schemas.microsoft.com/office/powerpoint/2010/main" xmlns="" val="364208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3081370" y="5110163"/>
            <a:ext cx="9249624" cy="1747837"/>
          </a:xfrm>
        </p:spPr>
        <p:txBody>
          <a:bodyPr>
            <a:normAutofit/>
          </a:bodyPr>
          <a:lstStyle/>
          <a:p>
            <a:endParaRPr lang="en-US" sz="1800" dirty="0" smtClean="0">
              <a:solidFill>
                <a:schemeClr val="bg1"/>
              </a:solidFill>
              <a:latin typeface="Helvetica 65 Medium" pitchFamily="34" charset="0"/>
              <a:cs typeface="Arial" panose="020B0604020202020204" pitchFamily="34" charset="0"/>
            </a:endParaRPr>
          </a:p>
          <a:p>
            <a:endParaRPr lang="en-US" sz="1800" dirty="0" smtClean="0">
              <a:solidFill>
                <a:schemeClr val="bg1"/>
              </a:solidFill>
              <a:latin typeface="Helvetica 65 Medium" pitchFamily="34" charset="0"/>
              <a:cs typeface="Arial" panose="020B0604020202020204" pitchFamily="34" charset="0"/>
            </a:endParaRPr>
          </a:p>
          <a:p>
            <a:endParaRPr lang="en-US" sz="1800" dirty="0" smtClean="0">
              <a:solidFill>
                <a:schemeClr val="bg1"/>
              </a:solidFill>
              <a:latin typeface="Helvetica 65 Medium" pitchFamily="34" charset="0"/>
              <a:cs typeface="Arial" panose="020B0604020202020204" pitchFamily="34" charset="0"/>
            </a:endParaRPr>
          </a:p>
          <a:p>
            <a:r>
              <a:rPr lang="en-US" sz="1800" dirty="0" smtClean="0">
                <a:solidFill>
                  <a:schemeClr val="bg1"/>
                </a:solidFill>
                <a:latin typeface="Helvetica 65 Medium" pitchFamily="34" charset="0"/>
                <a:cs typeface="Arial" panose="020B0604020202020204" pitchFamily="34" charset="0"/>
              </a:rPr>
              <a:t>                                                CHIEF ELECTORAL OFFICER, WEST BENGAL</a:t>
            </a:r>
            <a:endParaRPr lang="en-US" sz="1800" dirty="0">
              <a:solidFill>
                <a:schemeClr val="bg1"/>
              </a:solidFill>
              <a:latin typeface="Helvetica 65 Medium" pitchFamily="34" charset="0"/>
              <a:cs typeface="Arial" panose="020B0604020202020204" pitchFamily="34" charset="0"/>
            </a:endParaRPr>
          </a:p>
        </p:txBody>
      </p:sp>
      <p:sp>
        <p:nvSpPr>
          <p:cNvPr id="5" name="TextBox 4"/>
          <p:cNvSpPr txBox="1"/>
          <p:nvPr/>
        </p:nvSpPr>
        <p:spPr>
          <a:xfrm>
            <a:off x="562707" y="2195527"/>
            <a:ext cx="5329135" cy="2646878"/>
          </a:xfrm>
          <a:prstGeom prst="rect">
            <a:avLst/>
          </a:prstGeom>
          <a:noFill/>
        </p:spPr>
        <p:txBody>
          <a:bodyPr wrap="square" rtlCol="0">
            <a:spAutoFit/>
          </a:bodyPr>
          <a:lstStyle/>
          <a:p>
            <a:r>
              <a:rPr lang="en-US" sz="9600" b="1" i="1" dirty="0" smtClean="0">
                <a:solidFill>
                  <a:srgbClr val="FFFF00"/>
                </a:solidFill>
                <a:effectLst>
                  <a:outerShdw blurRad="38100" dist="38100" dir="2700000" algn="tl">
                    <a:srgbClr val="000000">
                      <a:alpha val="43137"/>
                    </a:srgbClr>
                  </a:outerShdw>
                </a:effectLst>
                <a:latin typeface="Clan-Black" pitchFamily="34" charset="0"/>
              </a:rPr>
              <a:t>Media </a:t>
            </a:r>
            <a:r>
              <a:rPr lang="en-US" sz="7000" b="1" i="1" dirty="0" smtClean="0">
                <a:solidFill>
                  <a:srgbClr val="FFFF00"/>
                </a:solidFill>
                <a:effectLst>
                  <a:outerShdw blurRad="38100" dist="38100" dir="2700000" algn="tl">
                    <a:srgbClr val="000000">
                      <a:alpha val="43137"/>
                    </a:srgbClr>
                  </a:outerShdw>
                </a:effectLst>
                <a:latin typeface="Clan-Black" pitchFamily="34" charset="0"/>
              </a:rPr>
              <a:t/>
            </a:r>
            <a:br>
              <a:rPr lang="en-US" sz="7000" b="1" i="1" dirty="0" smtClean="0">
                <a:solidFill>
                  <a:srgbClr val="FFFF00"/>
                </a:solidFill>
                <a:effectLst>
                  <a:outerShdw blurRad="38100" dist="38100" dir="2700000" algn="tl">
                    <a:srgbClr val="000000">
                      <a:alpha val="43137"/>
                    </a:srgbClr>
                  </a:outerShdw>
                </a:effectLst>
                <a:latin typeface="Clan-Black" pitchFamily="34" charset="0"/>
              </a:rPr>
            </a:br>
            <a:endParaRPr lang="en-IN" sz="7000" i="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562707" y="3332285"/>
            <a:ext cx="6559062" cy="2308324"/>
          </a:xfrm>
          <a:prstGeom prst="rect">
            <a:avLst/>
          </a:prstGeom>
          <a:noFill/>
        </p:spPr>
        <p:txBody>
          <a:bodyPr wrap="square" rtlCol="0">
            <a:spAutoFit/>
          </a:bodyPr>
          <a:lstStyle/>
          <a:p>
            <a:r>
              <a:rPr lang="en-US" sz="7200" b="1" i="1" dirty="0">
                <a:solidFill>
                  <a:schemeClr val="bg1"/>
                </a:solidFill>
                <a:effectLst>
                  <a:outerShdw blurRad="38100" dist="38100" dir="2700000" algn="tl">
                    <a:srgbClr val="000000">
                      <a:alpha val="43137"/>
                    </a:srgbClr>
                  </a:outerShdw>
                </a:effectLst>
                <a:latin typeface="Clan-Black" pitchFamily="34" charset="0"/>
              </a:rPr>
              <a:t>Management</a:t>
            </a:r>
            <a:endParaRPr lang="en-IN" sz="7200" i="1" dirty="0">
              <a:solidFill>
                <a:schemeClr val="bg1"/>
              </a:solidFill>
              <a:effectLst>
                <a:outerShdw blurRad="38100" dist="38100" dir="2700000" algn="tl">
                  <a:srgbClr val="000000">
                    <a:alpha val="43137"/>
                  </a:srgbClr>
                </a:outerShdw>
              </a:effectLst>
            </a:endParaRPr>
          </a:p>
          <a:p>
            <a:endParaRPr lang="en-IN" sz="7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3638373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60857" y="740327"/>
            <a:ext cx="8493362" cy="4756244"/>
          </a:xfrm>
        </p:spPr>
        <p:txBody>
          <a:bodyPr>
            <a:noAutofit/>
          </a:bodyPr>
          <a:lstStyle/>
          <a:p>
            <a:pPr marL="0" indent="0">
              <a:buNone/>
            </a:pPr>
            <a:endParaRPr lang="en-IN" sz="8000" i="1" dirty="0" smtClean="0">
              <a:solidFill>
                <a:srgbClr val="FFFF00"/>
              </a:solidFill>
              <a:effectLst>
                <a:outerShdw blurRad="38100" dist="38100" dir="2700000" algn="tl">
                  <a:srgbClr val="000000">
                    <a:alpha val="43137"/>
                  </a:srgbClr>
                </a:outerShdw>
              </a:effectLst>
              <a:latin typeface="Clan-Black" pitchFamily="34" charset="0"/>
            </a:endParaRPr>
          </a:p>
          <a:p>
            <a:pPr marL="0" indent="0">
              <a:buNone/>
            </a:pPr>
            <a:r>
              <a:rPr lang="en-IN" sz="8000" i="1" dirty="0" smtClean="0">
                <a:solidFill>
                  <a:srgbClr val="FFFF00"/>
                </a:solidFill>
                <a:effectLst>
                  <a:outerShdw blurRad="38100" dist="38100" dir="2700000" algn="tl">
                    <a:srgbClr val="000000">
                      <a:alpha val="43137"/>
                    </a:srgbClr>
                  </a:outerShdw>
                </a:effectLst>
                <a:latin typeface="Clan-Black" pitchFamily="34" charset="0"/>
              </a:rPr>
              <a:t>Media </a:t>
            </a:r>
            <a:br>
              <a:rPr lang="en-IN" sz="8000" i="1" dirty="0" smtClean="0">
                <a:solidFill>
                  <a:srgbClr val="FFFF00"/>
                </a:solidFill>
                <a:effectLst>
                  <a:outerShdw blurRad="38100" dist="38100" dir="2700000" algn="tl">
                    <a:srgbClr val="000000">
                      <a:alpha val="43137"/>
                    </a:srgbClr>
                  </a:outerShdw>
                </a:effectLst>
                <a:latin typeface="Clan-Black" pitchFamily="34" charset="0"/>
              </a:rPr>
            </a:br>
            <a:r>
              <a:rPr lang="en-IN" sz="8000" i="1" dirty="0" smtClean="0">
                <a:solidFill>
                  <a:srgbClr val="FFFF00"/>
                </a:solidFill>
                <a:effectLst>
                  <a:outerShdw blurRad="38100" dist="38100" dir="2700000" algn="tl">
                    <a:srgbClr val="000000">
                      <a:alpha val="43137"/>
                    </a:srgbClr>
                  </a:outerShdw>
                </a:effectLst>
                <a:latin typeface="Clan-Black" pitchFamily="34" charset="0"/>
              </a:rPr>
              <a:t>Monitoring </a:t>
            </a:r>
            <a:br>
              <a:rPr lang="en-IN" sz="8000" i="1" dirty="0" smtClean="0">
                <a:solidFill>
                  <a:srgbClr val="FFFF00"/>
                </a:solidFill>
                <a:effectLst>
                  <a:outerShdw blurRad="38100" dist="38100" dir="2700000" algn="tl">
                    <a:srgbClr val="000000">
                      <a:alpha val="43137"/>
                    </a:srgbClr>
                  </a:outerShdw>
                </a:effectLst>
                <a:latin typeface="Clan-Black" pitchFamily="34" charset="0"/>
              </a:rPr>
            </a:br>
            <a:r>
              <a:rPr lang="en-IN" sz="8000" i="1" dirty="0" smtClean="0">
                <a:solidFill>
                  <a:srgbClr val="FFFF00"/>
                </a:solidFill>
                <a:effectLst>
                  <a:outerShdw blurRad="38100" dist="38100" dir="2700000" algn="tl">
                    <a:srgbClr val="000000">
                      <a:alpha val="43137"/>
                    </a:srgbClr>
                  </a:outerShdw>
                </a:effectLst>
                <a:latin typeface="Clan-Black" pitchFamily="34" charset="0"/>
              </a:rPr>
              <a:t>&amp; Certification </a:t>
            </a:r>
            <a:br>
              <a:rPr lang="en-IN" sz="8000" i="1" dirty="0" smtClean="0">
                <a:solidFill>
                  <a:srgbClr val="FFFF00"/>
                </a:solidFill>
                <a:effectLst>
                  <a:outerShdw blurRad="38100" dist="38100" dir="2700000" algn="tl">
                    <a:srgbClr val="000000">
                      <a:alpha val="43137"/>
                    </a:srgbClr>
                  </a:outerShdw>
                </a:effectLst>
                <a:latin typeface="Clan-Black" pitchFamily="34" charset="0"/>
              </a:rPr>
            </a:br>
            <a:r>
              <a:rPr lang="en-IN" sz="8000" i="1" dirty="0" smtClean="0">
                <a:solidFill>
                  <a:srgbClr val="FFFF00"/>
                </a:solidFill>
                <a:effectLst>
                  <a:outerShdw blurRad="38100" dist="38100" dir="2700000" algn="tl">
                    <a:srgbClr val="000000">
                      <a:alpha val="43137"/>
                    </a:srgbClr>
                  </a:outerShdw>
                </a:effectLst>
                <a:latin typeface="Clan-Black" pitchFamily="34" charset="0"/>
              </a:rPr>
              <a:t>Committee</a:t>
            </a:r>
            <a:endParaRPr lang="en-IN" sz="8000" i="1" dirty="0">
              <a:solidFill>
                <a:srgbClr val="FFFF00"/>
              </a:solidFill>
              <a:effectLst>
                <a:outerShdw blurRad="38100" dist="38100" dir="2700000" algn="tl">
                  <a:srgbClr val="000000">
                    <a:alpha val="43137"/>
                  </a:srgbClr>
                </a:outerShdw>
              </a:effectLst>
              <a:latin typeface="Clan-Black" pitchFamily="34" charset="0"/>
            </a:endParaRPr>
          </a:p>
        </p:txBody>
      </p:sp>
      <p:sp>
        <p:nvSpPr>
          <p:cNvPr id="5" name="Rectangle 4"/>
          <p:cNvSpPr/>
          <p:nvPr/>
        </p:nvSpPr>
        <p:spPr>
          <a:xfrm>
            <a:off x="5832892" y="5717102"/>
            <a:ext cx="6096000" cy="923330"/>
          </a:xfrm>
          <a:prstGeom prst="rect">
            <a:avLst/>
          </a:prstGeom>
        </p:spPr>
        <p:txBody>
          <a:bodyPr>
            <a:spAutoFit/>
          </a:bodyPr>
          <a:lstStyle/>
          <a:p>
            <a:pPr algn="r"/>
            <a:endParaRPr lang="en-US" dirty="0">
              <a:solidFill>
                <a:schemeClr val="bg1"/>
              </a:solidFill>
              <a:latin typeface="Helvetica 65 Medium" pitchFamily="34" charset="0"/>
              <a:cs typeface="Arial" panose="020B0604020202020204" pitchFamily="34" charset="0"/>
            </a:endParaRPr>
          </a:p>
          <a:p>
            <a:pPr algn="r"/>
            <a:endParaRPr lang="en-US" dirty="0">
              <a:solidFill>
                <a:schemeClr val="bg1"/>
              </a:solidFill>
              <a:latin typeface="Helvetica 65 Medium" pitchFamily="34" charset="0"/>
              <a:cs typeface="Arial" panose="020B0604020202020204" pitchFamily="34" charset="0"/>
            </a:endParaRPr>
          </a:p>
          <a:p>
            <a:pPr algn="r"/>
            <a:r>
              <a:rPr lang="en-US" dirty="0" smtClean="0">
                <a:solidFill>
                  <a:schemeClr val="bg1"/>
                </a:solidFill>
                <a:latin typeface="Helvetica 65 Medium" pitchFamily="34" charset="0"/>
                <a:cs typeface="Arial" panose="020B0604020202020204" pitchFamily="34" charset="0"/>
              </a:rPr>
              <a:t>CHIEF </a:t>
            </a:r>
            <a:r>
              <a:rPr lang="en-US" dirty="0">
                <a:solidFill>
                  <a:schemeClr val="bg1"/>
                </a:solidFill>
                <a:latin typeface="Helvetica 65 Medium" pitchFamily="34" charset="0"/>
                <a:cs typeface="Arial" panose="020B0604020202020204" pitchFamily="34" charset="0"/>
              </a:rPr>
              <a:t>ELECTORAL OFFICER, WEST BENGAL</a:t>
            </a:r>
          </a:p>
        </p:txBody>
      </p:sp>
    </p:spTree>
    <p:extLst>
      <p:ext uri="{BB962C8B-B14F-4D97-AF65-F5344CB8AC3E}">
        <p14:creationId xmlns:p14="http://schemas.microsoft.com/office/powerpoint/2010/main" xmlns="" val="183539311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349757" y="1388856"/>
            <a:ext cx="5581461" cy="3556022"/>
          </a:xfrm>
        </p:spPr>
        <p:txBody>
          <a:bodyPr>
            <a:noAutofit/>
          </a:bodyPr>
          <a:lstStyle/>
          <a:p>
            <a:pPr>
              <a:lnSpc>
                <a:spcPct val="100000"/>
              </a:lnSpc>
              <a:buFont typeface="Arial" charset="0"/>
              <a:buNone/>
              <a:defRPr/>
            </a:pPr>
            <a:r>
              <a:rPr lang="en-US" sz="2200" i="1" dirty="0" smtClean="0">
                <a:solidFill>
                  <a:schemeClr val="bg1"/>
                </a:solidFill>
                <a:latin typeface="ClanLF-Bold" pitchFamily="34" charset="0"/>
              </a:rPr>
              <a:t>   </a:t>
            </a:r>
            <a:r>
              <a:rPr lang="en-US" sz="2200" i="1" dirty="0" smtClean="0">
                <a:solidFill>
                  <a:srgbClr val="FFFF00"/>
                </a:solidFill>
                <a:latin typeface="ClanLF-Bold" pitchFamily="34" charset="0"/>
              </a:rPr>
              <a:t>Media </a:t>
            </a:r>
            <a:r>
              <a:rPr lang="en-US" sz="2200" i="1" dirty="0">
                <a:solidFill>
                  <a:srgbClr val="FFFF00"/>
                </a:solidFill>
                <a:latin typeface="ClanLF-Bold" pitchFamily="34" charset="0"/>
              </a:rPr>
              <a:t>Certification </a:t>
            </a:r>
            <a:r>
              <a:rPr lang="en-US" sz="2200" i="1" dirty="0" smtClean="0">
                <a:solidFill>
                  <a:srgbClr val="FFFF00"/>
                </a:solidFill>
                <a:latin typeface="ClanLF-Bold" pitchFamily="34" charset="0"/>
              </a:rPr>
              <a:t>Committee </a:t>
            </a:r>
            <a:br>
              <a:rPr lang="en-US" sz="2200" i="1" dirty="0" smtClean="0">
                <a:solidFill>
                  <a:srgbClr val="FFFF00"/>
                </a:solidFill>
                <a:latin typeface="ClanLF-Bold" pitchFamily="34" charset="0"/>
              </a:rPr>
            </a:br>
            <a:r>
              <a:rPr lang="en-US" sz="2200" i="1" dirty="0" smtClean="0">
                <a:solidFill>
                  <a:srgbClr val="FFFF00"/>
                </a:solidFill>
                <a:latin typeface="ClanLF-Bold" pitchFamily="34" charset="0"/>
              </a:rPr>
              <a:t>at </a:t>
            </a:r>
            <a:r>
              <a:rPr lang="en-US" sz="2200" i="1" dirty="0">
                <a:solidFill>
                  <a:srgbClr val="FFFF00"/>
                </a:solidFill>
                <a:latin typeface="ClanLF-Bold" pitchFamily="34" charset="0"/>
              </a:rPr>
              <a:t>State L</a:t>
            </a:r>
            <a:r>
              <a:rPr lang="en-US" sz="2200" i="1" dirty="0" smtClean="0">
                <a:solidFill>
                  <a:srgbClr val="FFFF00"/>
                </a:solidFill>
                <a:latin typeface="ClanLF-Bold" pitchFamily="34" charset="0"/>
              </a:rPr>
              <a:t>evel</a:t>
            </a:r>
            <a:endParaRPr lang="en-US" sz="2200" i="1" dirty="0">
              <a:solidFill>
                <a:srgbClr val="FFFF00"/>
              </a:solidFill>
              <a:latin typeface="ClanLF-Bold" pitchFamily="34" charset="0"/>
            </a:endParaRPr>
          </a:p>
          <a:p>
            <a:pPr>
              <a:lnSpc>
                <a:spcPct val="120000"/>
              </a:lnSpc>
              <a:buFont typeface="Arial" charset="0"/>
              <a:buNone/>
              <a:defRPr/>
            </a:pPr>
            <a:endParaRPr lang="en-US" sz="1700" i="1" dirty="0">
              <a:solidFill>
                <a:schemeClr val="bg1"/>
              </a:solidFill>
              <a:latin typeface="ClanLF-Bold" pitchFamily="34" charset="0"/>
            </a:endParaRPr>
          </a:p>
          <a:p>
            <a:pPr marL="342900" indent="-342900">
              <a:lnSpc>
                <a:spcPct val="120000"/>
              </a:lnSpc>
              <a:buFont typeface="+mj-lt"/>
              <a:buAutoNum type="arabicPeriod"/>
              <a:defRPr/>
            </a:pPr>
            <a:r>
              <a:rPr lang="en-US" sz="1700" i="1" dirty="0" smtClean="0">
                <a:solidFill>
                  <a:schemeClr val="bg1"/>
                </a:solidFill>
                <a:latin typeface="ClanLF-Bold" pitchFamily="34" charset="0"/>
              </a:rPr>
              <a:t>Joint </a:t>
            </a:r>
            <a:r>
              <a:rPr lang="en-US" sz="1700" i="1" dirty="0">
                <a:solidFill>
                  <a:schemeClr val="bg1"/>
                </a:solidFill>
                <a:latin typeface="ClanLF-Bold" pitchFamily="34" charset="0"/>
              </a:rPr>
              <a:t>CEO/Additional CEO </a:t>
            </a:r>
            <a:r>
              <a:rPr lang="en-US" sz="1700" i="1" dirty="0" smtClean="0">
                <a:solidFill>
                  <a:schemeClr val="bg1"/>
                </a:solidFill>
                <a:latin typeface="ClanLF-Bold" pitchFamily="34" charset="0"/>
              </a:rPr>
              <a:t>- Chairperson</a:t>
            </a:r>
          </a:p>
          <a:p>
            <a:pPr marL="342900" indent="-342900">
              <a:lnSpc>
                <a:spcPct val="120000"/>
              </a:lnSpc>
              <a:buFont typeface="+mj-lt"/>
              <a:buAutoNum type="arabicPeriod"/>
              <a:defRPr/>
            </a:pPr>
            <a:r>
              <a:rPr lang="en-US" sz="1700" i="1" dirty="0" smtClean="0">
                <a:solidFill>
                  <a:schemeClr val="bg1"/>
                </a:solidFill>
                <a:latin typeface="ClanLF-Bold" pitchFamily="34" charset="0"/>
              </a:rPr>
              <a:t>Returning </a:t>
            </a:r>
            <a:r>
              <a:rPr lang="en-US" sz="1700" i="1" dirty="0">
                <a:solidFill>
                  <a:schemeClr val="bg1"/>
                </a:solidFill>
                <a:latin typeface="ClanLF-Bold" pitchFamily="34" charset="0"/>
              </a:rPr>
              <a:t>Officer of any </a:t>
            </a:r>
            <a:r>
              <a:rPr lang="en-US" sz="1700" i="1" dirty="0" smtClean="0">
                <a:solidFill>
                  <a:schemeClr val="bg1"/>
                </a:solidFill>
                <a:latin typeface="ClanLF-Bold" pitchFamily="34" charset="0"/>
              </a:rPr>
              <a:t>Parliamentary    Constituency located </a:t>
            </a:r>
            <a:r>
              <a:rPr lang="en-US" sz="1700" i="1" dirty="0">
                <a:solidFill>
                  <a:schemeClr val="bg1"/>
                </a:solidFill>
                <a:latin typeface="ClanLF-Bold" pitchFamily="34" charset="0"/>
              </a:rPr>
              <a:t>in the state </a:t>
            </a:r>
            <a:r>
              <a:rPr lang="en-US" sz="1700" i="1" dirty="0" smtClean="0">
                <a:solidFill>
                  <a:schemeClr val="bg1"/>
                </a:solidFill>
                <a:latin typeface="ClanLF-Bold" pitchFamily="34" charset="0"/>
              </a:rPr>
              <a:t>capital</a:t>
            </a:r>
          </a:p>
          <a:p>
            <a:pPr marL="342900" indent="-342900">
              <a:lnSpc>
                <a:spcPct val="120000"/>
              </a:lnSpc>
              <a:buFont typeface="+mj-lt"/>
              <a:buAutoNum type="arabicPeriod"/>
              <a:defRPr/>
            </a:pPr>
            <a:r>
              <a:rPr lang="en-US" sz="1700" i="1" dirty="0" smtClean="0">
                <a:solidFill>
                  <a:schemeClr val="bg1"/>
                </a:solidFill>
                <a:latin typeface="ClanLF-Bold" pitchFamily="34" charset="0"/>
              </a:rPr>
              <a:t>One </a:t>
            </a:r>
            <a:r>
              <a:rPr lang="en-US" sz="1700" i="1" dirty="0">
                <a:solidFill>
                  <a:schemeClr val="bg1"/>
                </a:solidFill>
                <a:latin typeface="ClanLF-Bold" pitchFamily="34" charset="0"/>
              </a:rPr>
              <a:t>expert not below the rank of Class-1 officer </a:t>
            </a:r>
            <a:r>
              <a:rPr lang="en-US" sz="1700" i="1" dirty="0" smtClean="0">
                <a:solidFill>
                  <a:schemeClr val="bg1"/>
                </a:solidFill>
                <a:latin typeface="ClanLF-Bold" pitchFamily="34" charset="0"/>
              </a:rPr>
              <a:t>requisitioned </a:t>
            </a:r>
            <a:r>
              <a:rPr lang="en-US" sz="1700" i="1" dirty="0">
                <a:solidFill>
                  <a:schemeClr val="bg1"/>
                </a:solidFill>
                <a:latin typeface="ClanLF-Bold" pitchFamily="34" charset="0"/>
              </a:rPr>
              <a:t>from Ministry of I &amp; B </a:t>
            </a:r>
          </a:p>
          <a:p>
            <a:pPr marL="457200" indent="-457200">
              <a:lnSpc>
                <a:spcPct val="120000"/>
              </a:lnSpc>
              <a:buFont typeface="+mj-lt"/>
              <a:buAutoNum type="arabicPeriod"/>
              <a:defRPr/>
            </a:pPr>
            <a:endParaRPr lang="en-US" sz="1700" i="1" dirty="0">
              <a:solidFill>
                <a:schemeClr val="bg1"/>
              </a:solidFill>
              <a:latin typeface="ClanLF-Bold" pitchFamily="34" charset="0"/>
            </a:endParaRPr>
          </a:p>
          <a:p>
            <a:pPr marL="457200" indent="-457200">
              <a:lnSpc>
                <a:spcPct val="120000"/>
              </a:lnSpc>
              <a:buFont typeface="+mj-lt"/>
              <a:buAutoNum type="arabicPeriod"/>
              <a:defRPr/>
            </a:pPr>
            <a:endParaRPr lang="en-US" sz="1700" i="1" dirty="0">
              <a:solidFill>
                <a:schemeClr val="bg1"/>
              </a:solidFill>
              <a:latin typeface="ClanLF-Bold" pitchFamily="34" charset="0"/>
            </a:endParaRPr>
          </a:p>
          <a:p>
            <a:pPr marL="457200" indent="-457200">
              <a:lnSpc>
                <a:spcPct val="120000"/>
              </a:lnSpc>
              <a:buFont typeface="Arial" charset="0"/>
              <a:buNone/>
              <a:defRPr/>
            </a:pPr>
            <a:r>
              <a:rPr lang="en-US" sz="1700" i="1" dirty="0">
                <a:solidFill>
                  <a:schemeClr val="bg1"/>
                </a:solidFill>
                <a:latin typeface="ClanLF-Bold" pitchFamily="34" charset="0"/>
              </a:rPr>
              <a:t>	</a:t>
            </a:r>
          </a:p>
          <a:p>
            <a:pPr>
              <a:lnSpc>
                <a:spcPct val="120000"/>
              </a:lnSpc>
            </a:pPr>
            <a:endParaRPr lang="en-IN" sz="1700" i="1" dirty="0">
              <a:solidFill>
                <a:schemeClr val="bg1"/>
              </a:solidFill>
              <a:latin typeface="ClanLF-Bold" pitchFamily="34" charset="0"/>
            </a:endParaRPr>
          </a:p>
        </p:txBody>
      </p:sp>
      <p:sp>
        <p:nvSpPr>
          <p:cNvPr id="4" name="Content Placeholder 2"/>
          <p:cNvSpPr txBox="1">
            <a:spLocks/>
          </p:cNvSpPr>
          <p:nvPr/>
        </p:nvSpPr>
        <p:spPr>
          <a:xfrm>
            <a:off x="5982974" y="1377839"/>
            <a:ext cx="5857592" cy="3865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None/>
              <a:defRPr/>
            </a:pPr>
            <a:r>
              <a:rPr lang="en-US" sz="1700" i="1" dirty="0" smtClean="0">
                <a:solidFill>
                  <a:srgbClr val="FFFF00"/>
                </a:solidFill>
                <a:latin typeface="ClanLF-Bold" pitchFamily="34" charset="0"/>
              </a:rPr>
              <a:t>   </a:t>
            </a:r>
            <a:r>
              <a:rPr lang="en-US" sz="2200" i="1" dirty="0" smtClean="0">
                <a:solidFill>
                  <a:srgbClr val="FFFF00"/>
                </a:solidFill>
                <a:latin typeface="ClanLF-Bold" pitchFamily="34" charset="0"/>
              </a:rPr>
              <a:t>Media </a:t>
            </a:r>
            <a:r>
              <a:rPr lang="en-US" sz="2200" i="1" dirty="0">
                <a:solidFill>
                  <a:srgbClr val="FFFF00"/>
                </a:solidFill>
                <a:latin typeface="ClanLF-Bold" pitchFamily="34" charset="0"/>
              </a:rPr>
              <a:t>Certification </a:t>
            </a:r>
            <a:r>
              <a:rPr lang="en-US" sz="2200" i="1" dirty="0" smtClean="0">
                <a:solidFill>
                  <a:srgbClr val="FFFF00"/>
                </a:solidFill>
                <a:latin typeface="ClanLF-Bold" pitchFamily="34" charset="0"/>
              </a:rPr>
              <a:t>Committee </a:t>
            </a:r>
            <a:br>
              <a:rPr lang="en-US" sz="2200" i="1" dirty="0" smtClean="0">
                <a:solidFill>
                  <a:srgbClr val="FFFF00"/>
                </a:solidFill>
                <a:latin typeface="ClanLF-Bold" pitchFamily="34" charset="0"/>
              </a:rPr>
            </a:br>
            <a:r>
              <a:rPr lang="en-US" sz="2200" i="1" dirty="0" smtClean="0">
                <a:solidFill>
                  <a:srgbClr val="FFFF00"/>
                </a:solidFill>
                <a:latin typeface="ClanLF-Bold" pitchFamily="34" charset="0"/>
              </a:rPr>
              <a:t>at PC </a:t>
            </a:r>
            <a:r>
              <a:rPr lang="en-US" sz="2200" i="1" dirty="0">
                <a:solidFill>
                  <a:srgbClr val="FFFF00"/>
                </a:solidFill>
                <a:latin typeface="ClanLF-Bold" pitchFamily="34" charset="0"/>
              </a:rPr>
              <a:t>L</a:t>
            </a:r>
            <a:r>
              <a:rPr lang="en-US" sz="2200" i="1" dirty="0" smtClean="0">
                <a:solidFill>
                  <a:srgbClr val="FFFF00"/>
                </a:solidFill>
                <a:latin typeface="ClanLF-Bold" pitchFamily="34" charset="0"/>
              </a:rPr>
              <a:t>evel </a:t>
            </a:r>
            <a:endParaRPr lang="en-US" sz="2200" i="1" dirty="0">
              <a:solidFill>
                <a:srgbClr val="FFFF00"/>
              </a:solidFill>
              <a:latin typeface="ClanLF-Bold" pitchFamily="34" charset="0"/>
            </a:endParaRPr>
          </a:p>
          <a:p>
            <a:pPr>
              <a:lnSpc>
                <a:spcPct val="110000"/>
              </a:lnSpc>
              <a:buFont typeface="Arial" charset="0"/>
              <a:buNone/>
              <a:defRPr/>
            </a:pPr>
            <a:r>
              <a:rPr lang="en-US" sz="1700" i="1" dirty="0">
                <a:solidFill>
                  <a:schemeClr val="bg1"/>
                </a:solidFill>
                <a:latin typeface="ClanLF-Bold" pitchFamily="34" charset="0"/>
              </a:rPr>
              <a:t>	</a:t>
            </a:r>
            <a:endParaRPr lang="en-US" sz="1700" i="1" dirty="0" smtClean="0">
              <a:solidFill>
                <a:schemeClr val="bg1"/>
              </a:solidFill>
              <a:latin typeface="ClanLF-Bold" pitchFamily="34" charset="0"/>
            </a:endParaRPr>
          </a:p>
          <a:p>
            <a:pPr marL="457200" indent="-457200">
              <a:lnSpc>
                <a:spcPct val="110000"/>
              </a:lnSpc>
              <a:buFont typeface="+mj-lt"/>
              <a:buAutoNum type="arabicPeriod"/>
              <a:defRPr/>
            </a:pPr>
            <a:r>
              <a:rPr lang="en-US" sz="1700" i="1" dirty="0" smtClean="0">
                <a:solidFill>
                  <a:schemeClr val="bg1"/>
                </a:solidFill>
                <a:latin typeface="ClanLF-Bold" pitchFamily="34" charset="0"/>
              </a:rPr>
              <a:t>Returning Officer of Parliamentary Constituency</a:t>
            </a:r>
            <a:endParaRPr lang="en-US" sz="1700" i="1" dirty="0">
              <a:solidFill>
                <a:schemeClr val="bg1"/>
              </a:solidFill>
              <a:latin typeface="ClanLF-Bold" pitchFamily="34" charset="0"/>
            </a:endParaRPr>
          </a:p>
          <a:p>
            <a:pPr marL="0" indent="0">
              <a:lnSpc>
                <a:spcPct val="110000"/>
              </a:lnSpc>
              <a:buNone/>
              <a:defRPr/>
            </a:pPr>
            <a:r>
              <a:rPr lang="en-US" sz="1700" i="1" dirty="0" smtClean="0">
                <a:solidFill>
                  <a:schemeClr val="bg1"/>
                </a:solidFill>
                <a:latin typeface="ClanLF-Bold" pitchFamily="34" charset="0"/>
              </a:rPr>
              <a:t>2.    ARO </a:t>
            </a:r>
            <a:r>
              <a:rPr lang="en-US" sz="1700" i="1" dirty="0">
                <a:solidFill>
                  <a:schemeClr val="bg1"/>
                </a:solidFill>
                <a:latin typeface="ClanLF-Bold" pitchFamily="34" charset="0"/>
              </a:rPr>
              <a:t>( not below </a:t>
            </a:r>
            <a:r>
              <a:rPr lang="en-US" sz="1700" i="1" dirty="0" smtClean="0">
                <a:solidFill>
                  <a:schemeClr val="bg1"/>
                </a:solidFill>
                <a:latin typeface="ClanLF-Bold" pitchFamily="34" charset="0"/>
              </a:rPr>
              <a:t>rank of SDM)</a:t>
            </a:r>
            <a:endParaRPr lang="en-US" sz="1700" i="1" dirty="0">
              <a:solidFill>
                <a:schemeClr val="bg1"/>
              </a:solidFill>
              <a:latin typeface="ClanLF-Bold" pitchFamily="34" charset="0"/>
            </a:endParaRPr>
          </a:p>
          <a:p>
            <a:pPr marL="457200" indent="-457200">
              <a:lnSpc>
                <a:spcPct val="110000"/>
              </a:lnSpc>
              <a:buFont typeface="Arial" charset="0"/>
              <a:buAutoNum type="arabicPeriod" startAt="3"/>
              <a:defRPr/>
            </a:pPr>
            <a:r>
              <a:rPr lang="en-US" sz="1700" i="1" dirty="0" smtClean="0">
                <a:solidFill>
                  <a:schemeClr val="bg1"/>
                </a:solidFill>
                <a:latin typeface="ClanLF-Bold" pitchFamily="34" charset="0"/>
              </a:rPr>
              <a:t>Central Govt. I &amp; B official ( If available)</a:t>
            </a:r>
          </a:p>
          <a:p>
            <a:pPr marL="457200" indent="-457200">
              <a:lnSpc>
                <a:spcPct val="110000"/>
              </a:lnSpc>
              <a:buFont typeface="Arial" charset="0"/>
              <a:buAutoNum type="arabicPeriod" startAt="3"/>
              <a:defRPr/>
            </a:pPr>
            <a:r>
              <a:rPr lang="en-US" sz="1700" i="1" dirty="0" smtClean="0">
                <a:solidFill>
                  <a:schemeClr val="bg1"/>
                </a:solidFill>
                <a:latin typeface="ClanLF-Bold" pitchFamily="34" charset="0"/>
              </a:rPr>
              <a:t>Independent Citizen/Journalist as recommended by PCI</a:t>
            </a:r>
          </a:p>
          <a:p>
            <a:pPr marL="457200" indent="-457200">
              <a:lnSpc>
                <a:spcPct val="110000"/>
              </a:lnSpc>
              <a:buFont typeface="Arial" charset="0"/>
              <a:buAutoNum type="arabicPeriod" startAt="3"/>
              <a:defRPr/>
            </a:pPr>
            <a:r>
              <a:rPr lang="en-US" sz="1700" i="1" dirty="0" smtClean="0">
                <a:solidFill>
                  <a:schemeClr val="bg1"/>
                </a:solidFill>
                <a:latin typeface="ClanLF-Bold" pitchFamily="34" charset="0"/>
              </a:rPr>
              <a:t>District Information Officer</a:t>
            </a:r>
          </a:p>
          <a:p>
            <a:pPr marL="457200" indent="-457200">
              <a:lnSpc>
                <a:spcPct val="110000"/>
              </a:lnSpc>
              <a:buFont typeface="Arial" charset="0"/>
              <a:buNone/>
              <a:defRPr/>
            </a:pPr>
            <a:endParaRPr lang="en-US" sz="1700" i="1" dirty="0">
              <a:solidFill>
                <a:schemeClr val="bg1"/>
              </a:solidFill>
              <a:latin typeface="ClanLF-Bold" pitchFamily="34" charset="0"/>
            </a:endParaRPr>
          </a:p>
          <a:p>
            <a:pPr marL="457200" indent="-457200" algn="just">
              <a:lnSpc>
                <a:spcPct val="110000"/>
              </a:lnSpc>
              <a:buFont typeface="Arial" charset="0"/>
              <a:buNone/>
              <a:defRPr/>
            </a:pPr>
            <a:r>
              <a:rPr lang="en-US" sz="1700" i="1" dirty="0" smtClean="0">
                <a:solidFill>
                  <a:schemeClr val="bg1"/>
                </a:solidFill>
                <a:latin typeface="ClanLF-Bold" pitchFamily="34" charset="0"/>
              </a:rPr>
              <a:t>	Returning </a:t>
            </a:r>
            <a:r>
              <a:rPr lang="en-US" sz="1700" i="1" dirty="0">
                <a:solidFill>
                  <a:schemeClr val="bg1"/>
                </a:solidFill>
                <a:latin typeface="ClanLF-Bold" pitchFamily="34" charset="0"/>
              </a:rPr>
              <a:t>Officer may co-opt as </a:t>
            </a:r>
            <a:r>
              <a:rPr lang="en-US" sz="1700" i="1" dirty="0" smtClean="0">
                <a:solidFill>
                  <a:schemeClr val="bg1"/>
                </a:solidFill>
                <a:latin typeface="ClanLF-Bold" pitchFamily="34" charset="0"/>
              </a:rPr>
              <a:t>many officers </a:t>
            </a:r>
            <a:r>
              <a:rPr lang="en-US" sz="1700" i="1" dirty="0">
                <a:solidFill>
                  <a:schemeClr val="bg1"/>
                </a:solidFill>
                <a:latin typeface="ClanLF-Bold" pitchFamily="34" charset="0"/>
              </a:rPr>
              <a:t>as the number of districts falling within the </a:t>
            </a:r>
            <a:r>
              <a:rPr lang="en-US" sz="1700" i="1" dirty="0" smtClean="0">
                <a:solidFill>
                  <a:schemeClr val="bg1"/>
                </a:solidFill>
                <a:latin typeface="ClanLF-Bold" pitchFamily="34" charset="0"/>
              </a:rPr>
              <a:t>PC </a:t>
            </a:r>
            <a:r>
              <a:rPr lang="en-US" sz="1700" i="1" dirty="0">
                <a:solidFill>
                  <a:schemeClr val="bg1"/>
                </a:solidFill>
                <a:latin typeface="ClanLF-Bold" pitchFamily="34" charset="0"/>
              </a:rPr>
              <a:t>for having wider opinion and equal representation from all districts.</a:t>
            </a:r>
          </a:p>
          <a:p>
            <a:pPr algn="just">
              <a:lnSpc>
                <a:spcPct val="110000"/>
              </a:lnSpc>
            </a:pPr>
            <a:endParaRPr lang="en-IN" sz="1700" i="1" dirty="0">
              <a:solidFill>
                <a:schemeClr val="bg1"/>
              </a:solidFill>
              <a:latin typeface="ClanLF-Bold" pitchFamily="34" charset="0"/>
            </a:endParaRPr>
          </a:p>
        </p:txBody>
      </p:sp>
      <p:sp>
        <p:nvSpPr>
          <p:cNvPr id="6" name="Title 1"/>
          <p:cNvSpPr txBox="1">
            <a:spLocks/>
          </p:cNvSpPr>
          <p:nvPr/>
        </p:nvSpPr>
        <p:spPr>
          <a:xfrm>
            <a:off x="273169" y="-276045"/>
            <a:ext cx="11645661" cy="17166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i="1" dirty="0" smtClean="0">
                <a:solidFill>
                  <a:srgbClr val="FFFF00"/>
                </a:solidFill>
                <a:effectLst>
                  <a:outerShdw blurRad="38100" dist="38100" dir="2700000" algn="tl">
                    <a:srgbClr val="000000">
                      <a:alpha val="43137"/>
                    </a:srgbClr>
                  </a:outerShdw>
                </a:effectLst>
                <a:latin typeface="Clan-Black" pitchFamily="34" charset="0"/>
              </a:rPr>
              <a:t>Media Certification &amp; Monitoring Committee</a:t>
            </a:r>
            <a:endParaRPr lang="en-IN" sz="4000" i="1" dirty="0">
              <a:solidFill>
                <a:srgbClr val="FFFF00"/>
              </a:solidFill>
              <a:effectLst>
                <a:outerShdw blurRad="38100" dist="38100" dir="2700000" algn="tl">
                  <a:srgbClr val="000000">
                    <a:alpha val="43137"/>
                  </a:srgbClr>
                </a:outerShdw>
              </a:effectLst>
              <a:latin typeface="Clan-Black" pitchFamily="34" charset="0"/>
            </a:endParaRPr>
          </a:p>
        </p:txBody>
      </p:sp>
    </p:spTree>
    <p:extLst>
      <p:ext uri="{BB962C8B-B14F-4D97-AF65-F5344CB8AC3E}">
        <p14:creationId xmlns:p14="http://schemas.microsoft.com/office/powerpoint/2010/main" xmlns="" val="77759647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098" name="Content Placeholder 2"/>
          <p:cNvSpPr>
            <a:spLocks noGrp="1"/>
          </p:cNvSpPr>
          <p:nvPr>
            <p:ph idx="1"/>
          </p:nvPr>
        </p:nvSpPr>
        <p:spPr>
          <a:xfrm>
            <a:off x="1833867" y="1732628"/>
            <a:ext cx="9591606" cy="3686042"/>
          </a:xfrm>
        </p:spPr>
        <p:txBody>
          <a:bodyPr>
            <a:normAutofit/>
          </a:bodyPr>
          <a:lstStyle/>
          <a:p>
            <a:pPr>
              <a:lnSpc>
                <a:spcPct val="100000"/>
              </a:lnSpc>
              <a:buFont typeface="Arial" panose="020B0604020202020204" pitchFamily="34" charset="0"/>
              <a:buNone/>
            </a:pPr>
            <a:r>
              <a:rPr lang="en-US" altLang="en-US" sz="4000" i="1" dirty="0" smtClean="0">
                <a:solidFill>
                  <a:srgbClr val="FFFF00"/>
                </a:solidFill>
                <a:latin typeface="ClanLF-Bold" pitchFamily="34" charset="0"/>
              </a:rPr>
              <a:t>What </a:t>
            </a:r>
            <a:r>
              <a:rPr lang="en-US" altLang="en-US" sz="4000" i="1" dirty="0">
                <a:solidFill>
                  <a:srgbClr val="FFFF00"/>
                </a:solidFill>
                <a:latin typeface="ClanLF-Bold" pitchFamily="34" charset="0"/>
              </a:rPr>
              <a:t>is </a:t>
            </a:r>
            <a:r>
              <a:rPr lang="en-US" altLang="en-US" sz="4000" i="1" dirty="0" smtClean="0">
                <a:solidFill>
                  <a:srgbClr val="FFFF00"/>
                </a:solidFill>
                <a:latin typeface="ClanLF-Bold" pitchFamily="34" charset="0"/>
              </a:rPr>
              <a:t>Pre-Certification ?</a:t>
            </a:r>
            <a:endParaRPr lang="en-US" altLang="en-US" sz="4000" i="1" dirty="0">
              <a:solidFill>
                <a:srgbClr val="FFFF00"/>
              </a:solidFill>
              <a:latin typeface="ClanLF-Bold" pitchFamily="34" charset="0"/>
            </a:endParaRPr>
          </a:p>
          <a:p>
            <a:pPr algn="ctr">
              <a:lnSpc>
                <a:spcPct val="100000"/>
              </a:lnSpc>
              <a:buFont typeface="Arial" panose="020B0604020202020204" pitchFamily="34" charset="0"/>
              <a:buNone/>
            </a:pPr>
            <a:endParaRPr lang="en-US" altLang="en-US" sz="2200" i="1" dirty="0">
              <a:latin typeface="ClanLF-Bold" pitchFamily="34" charset="0"/>
            </a:endParaRPr>
          </a:p>
          <a:p>
            <a:pPr marL="0" indent="0">
              <a:lnSpc>
                <a:spcPct val="100000"/>
              </a:lnSpc>
              <a:buNone/>
            </a:pPr>
            <a:r>
              <a:rPr lang="en-US" altLang="en-US" sz="2200" i="1" dirty="0" smtClean="0">
                <a:solidFill>
                  <a:schemeClr val="bg1"/>
                </a:solidFill>
                <a:latin typeface="ClanLF-Bold" pitchFamily="34" charset="0"/>
              </a:rPr>
              <a:t>Clearance of political advertisement by committee before being telecast on television channels, cable networks, radio and other media including print media for news paper advertisement on Poll day by any registered political party or any group of organization/association or by any contesting candidate during elections. </a:t>
            </a:r>
            <a:endParaRPr lang="en-US" altLang="en-US" sz="2200" i="1" dirty="0">
              <a:solidFill>
                <a:schemeClr val="bg1"/>
              </a:solidFill>
              <a:latin typeface="ClanLF-Bold" pitchFamily="34" charset="0"/>
            </a:endParaRPr>
          </a:p>
        </p:txBody>
      </p:sp>
    </p:spTree>
    <p:extLst>
      <p:ext uri="{BB962C8B-B14F-4D97-AF65-F5344CB8AC3E}">
        <p14:creationId xmlns:p14="http://schemas.microsoft.com/office/powerpoint/2010/main" xmlns="" val="226978357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146" name="Content Placeholder 2"/>
          <p:cNvSpPr>
            <a:spLocks noGrp="1"/>
          </p:cNvSpPr>
          <p:nvPr>
            <p:ph idx="1"/>
          </p:nvPr>
        </p:nvSpPr>
        <p:spPr>
          <a:xfrm>
            <a:off x="6096000" y="1105291"/>
            <a:ext cx="5739898" cy="4992901"/>
          </a:xfrm>
        </p:spPr>
        <p:txBody>
          <a:bodyPr>
            <a:noAutofit/>
          </a:bodyPr>
          <a:lstStyle/>
          <a:p>
            <a:pPr>
              <a:lnSpc>
                <a:spcPct val="100000"/>
              </a:lnSpc>
              <a:buFont typeface="Arial" charset="0"/>
              <a:buNone/>
              <a:defRPr/>
            </a:pPr>
            <a:r>
              <a:rPr lang="en-US" sz="2000" i="1" dirty="0" smtClean="0">
                <a:solidFill>
                  <a:srgbClr val="FFFF00"/>
                </a:solidFill>
                <a:effectLst>
                  <a:outerShdw blurRad="38100" dist="38100" dir="2700000" algn="tl">
                    <a:srgbClr val="000000">
                      <a:alpha val="43137"/>
                    </a:srgbClr>
                  </a:outerShdw>
                </a:effectLst>
                <a:latin typeface="ClanLF-Bold" pitchFamily="34" charset="0"/>
              </a:rPr>
              <a:t>    Pre </a:t>
            </a:r>
            <a:r>
              <a:rPr lang="en-US" sz="2000" i="1" dirty="0">
                <a:solidFill>
                  <a:srgbClr val="FFFF00"/>
                </a:solidFill>
                <a:effectLst>
                  <a:outerShdw blurRad="38100" dist="38100" dir="2700000" algn="tl">
                    <a:srgbClr val="000000">
                      <a:alpha val="43137"/>
                    </a:srgbClr>
                  </a:outerShdw>
                </a:effectLst>
                <a:latin typeface="ClanLF-Bold" pitchFamily="34" charset="0"/>
              </a:rPr>
              <a:t>Certification on Social Media</a:t>
            </a:r>
            <a:endParaRPr lang="en-US" sz="2000" i="1" dirty="0">
              <a:solidFill>
                <a:srgbClr val="FFFF00"/>
              </a:solidFill>
              <a:latin typeface="ClanLF-Bold" pitchFamily="34" charset="0"/>
            </a:endParaRPr>
          </a:p>
          <a:p>
            <a:pPr>
              <a:lnSpc>
                <a:spcPct val="100000"/>
              </a:lnSpc>
              <a:buFont typeface="Arial" charset="0"/>
              <a:buNone/>
              <a:defRPr/>
            </a:pPr>
            <a:r>
              <a:rPr lang="en-US" sz="1500" i="1" dirty="0">
                <a:solidFill>
                  <a:schemeClr val="bg1"/>
                </a:solidFill>
                <a:latin typeface="ClanLF-Bold" pitchFamily="34" charset="0"/>
              </a:rPr>
              <a:t>	</a:t>
            </a:r>
            <a:r>
              <a:rPr lang="en-US" sz="1800" i="1" dirty="0">
                <a:solidFill>
                  <a:schemeClr val="bg1"/>
                </a:solidFill>
                <a:latin typeface="ClanLF-Bold" pitchFamily="34" charset="0"/>
              </a:rPr>
              <a:t>Media Certification includes social media in any of the following forms</a:t>
            </a:r>
          </a:p>
          <a:p>
            <a:pPr>
              <a:lnSpc>
                <a:spcPct val="100000"/>
              </a:lnSpc>
              <a:buFont typeface="Arial" charset="0"/>
              <a:buNone/>
              <a:defRPr/>
            </a:pPr>
            <a:endParaRPr lang="en-US" sz="1800" i="1" dirty="0">
              <a:solidFill>
                <a:schemeClr val="bg1"/>
              </a:solidFill>
              <a:latin typeface="ClanLF-Bold" pitchFamily="34" charset="0"/>
            </a:endParaRPr>
          </a:p>
          <a:p>
            <a:pPr>
              <a:lnSpc>
                <a:spcPct val="100000"/>
              </a:lnSpc>
              <a:buFont typeface="Arial" charset="0"/>
              <a:buChar char="•"/>
              <a:defRPr/>
            </a:pPr>
            <a:r>
              <a:rPr lang="en-US" sz="1800" i="1" dirty="0">
                <a:solidFill>
                  <a:schemeClr val="bg1"/>
                </a:solidFill>
                <a:latin typeface="ClanLF-Bold" pitchFamily="34" charset="0"/>
              </a:rPr>
              <a:t>Collaborative Projects like Wikipedia</a:t>
            </a:r>
          </a:p>
          <a:p>
            <a:pPr>
              <a:lnSpc>
                <a:spcPct val="100000"/>
              </a:lnSpc>
              <a:buFont typeface="Arial" charset="0"/>
              <a:buChar char="•"/>
              <a:defRPr/>
            </a:pPr>
            <a:r>
              <a:rPr lang="en-US" sz="1800" i="1" dirty="0">
                <a:solidFill>
                  <a:schemeClr val="bg1"/>
                </a:solidFill>
                <a:latin typeface="ClanLF-Bold" pitchFamily="34" charset="0"/>
              </a:rPr>
              <a:t>Blogs and micro blogs like Twitter</a:t>
            </a:r>
          </a:p>
          <a:p>
            <a:pPr>
              <a:lnSpc>
                <a:spcPct val="100000"/>
              </a:lnSpc>
              <a:buFont typeface="Arial" charset="0"/>
              <a:buChar char="•"/>
              <a:defRPr/>
            </a:pPr>
            <a:r>
              <a:rPr lang="en-US" sz="1800" i="1" dirty="0">
                <a:solidFill>
                  <a:schemeClr val="bg1"/>
                </a:solidFill>
                <a:latin typeface="ClanLF-Bold" pitchFamily="34" charset="0"/>
              </a:rPr>
              <a:t>Content Communities like YouTube</a:t>
            </a:r>
          </a:p>
          <a:p>
            <a:pPr>
              <a:lnSpc>
                <a:spcPct val="100000"/>
              </a:lnSpc>
              <a:buFont typeface="Arial" charset="0"/>
              <a:buChar char="•"/>
              <a:defRPr/>
            </a:pPr>
            <a:r>
              <a:rPr lang="en-US" sz="1800" i="1" dirty="0">
                <a:solidFill>
                  <a:schemeClr val="bg1"/>
                </a:solidFill>
                <a:latin typeface="ClanLF-Bold" pitchFamily="34" charset="0"/>
              </a:rPr>
              <a:t>Social Networking sites like Face book</a:t>
            </a:r>
          </a:p>
          <a:p>
            <a:pPr>
              <a:lnSpc>
                <a:spcPct val="100000"/>
              </a:lnSpc>
              <a:buFont typeface="Arial" charset="0"/>
              <a:buChar char="•"/>
              <a:defRPr/>
            </a:pPr>
            <a:r>
              <a:rPr lang="en-US" sz="1800" i="1" dirty="0">
                <a:solidFill>
                  <a:schemeClr val="bg1"/>
                </a:solidFill>
                <a:latin typeface="ClanLF-Bold" pitchFamily="34" charset="0"/>
              </a:rPr>
              <a:t>Virtual Game world like Apps</a:t>
            </a:r>
          </a:p>
          <a:p>
            <a:pPr>
              <a:lnSpc>
                <a:spcPct val="100000"/>
              </a:lnSpc>
              <a:buFont typeface="Arial" charset="0"/>
              <a:buNone/>
              <a:defRPr/>
            </a:pPr>
            <a:endParaRPr lang="en-US" sz="1800" i="1" dirty="0">
              <a:solidFill>
                <a:schemeClr val="bg1"/>
              </a:solidFill>
              <a:latin typeface="ClanLF-Bold" pitchFamily="34" charset="0"/>
            </a:endParaRPr>
          </a:p>
          <a:p>
            <a:pPr>
              <a:lnSpc>
                <a:spcPct val="100000"/>
              </a:lnSpc>
              <a:buFont typeface="Arial" charset="0"/>
              <a:buNone/>
              <a:defRPr/>
            </a:pPr>
            <a:r>
              <a:rPr lang="en-US" sz="1800" i="1" dirty="0">
                <a:solidFill>
                  <a:schemeClr val="bg1"/>
                </a:solidFill>
                <a:latin typeface="ClanLF-Bold" pitchFamily="34" charset="0"/>
              </a:rPr>
              <a:t>	Regarding certification of political advertisements on social media, it is clarified that political advertisements issued in e-papers of any newspapers will also be required to be pre-certified.</a:t>
            </a:r>
          </a:p>
          <a:p>
            <a:pPr>
              <a:lnSpc>
                <a:spcPct val="100000"/>
              </a:lnSpc>
              <a:buFont typeface="Arial" charset="0"/>
              <a:buNone/>
              <a:defRPr/>
            </a:pPr>
            <a:r>
              <a:rPr lang="en-US" sz="1800" i="1" dirty="0">
                <a:solidFill>
                  <a:schemeClr val="bg1"/>
                </a:solidFill>
                <a:latin typeface="ClanLF-Bold" pitchFamily="34" charset="0"/>
              </a:rPr>
              <a:t>		</a:t>
            </a:r>
          </a:p>
        </p:txBody>
      </p:sp>
      <p:sp>
        <p:nvSpPr>
          <p:cNvPr id="3" name="Content Placeholder 2"/>
          <p:cNvSpPr txBox="1">
            <a:spLocks/>
          </p:cNvSpPr>
          <p:nvPr/>
        </p:nvSpPr>
        <p:spPr>
          <a:xfrm>
            <a:off x="334978" y="1105291"/>
            <a:ext cx="5581263" cy="5133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None/>
              <a:defRPr/>
            </a:pPr>
            <a:r>
              <a:rPr lang="en-US" altLang="en-US" sz="2000" i="1" dirty="0">
                <a:solidFill>
                  <a:srgbClr val="FFFF00"/>
                </a:solidFill>
                <a:latin typeface="ClanLF-Bold" pitchFamily="34" charset="0"/>
              </a:rPr>
              <a:t>Areas of Media </a:t>
            </a:r>
            <a:r>
              <a:rPr lang="en-US" altLang="en-US" sz="2000" i="1" dirty="0" smtClean="0">
                <a:solidFill>
                  <a:srgbClr val="FFFF00"/>
                </a:solidFill>
                <a:latin typeface="ClanLF-Bold" pitchFamily="34" charset="0"/>
              </a:rPr>
              <a:t>Certification </a:t>
            </a:r>
          </a:p>
          <a:p>
            <a:pPr>
              <a:lnSpc>
                <a:spcPct val="100000"/>
              </a:lnSpc>
            </a:pPr>
            <a:r>
              <a:rPr lang="en-US" altLang="en-US" sz="1800" i="1" dirty="0" smtClean="0">
                <a:solidFill>
                  <a:schemeClr val="bg1"/>
                </a:solidFill>
                <a:latin typeface="ClanLF-Bold" pitchFamily="34" charset="0"/>
              </a:rPr>
              <a:t>Electronic media including television channels and cable networks</a:t>
            </a:r>
          </a:p>
          <a:p>
            <a:pPr>
              <a:lnSpc>
                <a:spcPct val="100000"/>
              </a:lnSpc>
            </a:pPr>
            <a:r>
              <a:rPr lang="en-US" altLang="en-US" sz="1800" i="1" dirty="0" smtClean="0">
                <a:solidFill>
                  <a:schemeClr val="bg1"/>
                </a:solidFill>
                <a:latin typeface="ClanLF-Bold" pitchFamily="34" charset="0"/>
              </a:rPr>
              <a:t>Audio-visual display of advertisement of political nature</a:t>
            </a:r>
          </a:p>
          <a:p>
            <a:pPr>
              <a:lnSpc>
                <a:spcPct val="100000"/>
              </a:lnSpc>
            </a:pPr>
            <a:r>
              <a:rPr lang="en-US" altLang="en-US" sz="1800" i="1" dirty="0" smtClean="0">
                <a:solidFill>
                  <a:schemeClr val="bg1"/>
                </a:solidFill>
                <a:latin typeface="ClanLF-Bold" pitchFamily="34" charset="0"/>
              </a:rPr>
              <a:t>Radio FMs including private Radio FMs </a:t>
            </a:r>
          </a:p>
          <a:p>
            <a:pPr>
              <a:lnSpc>
                <a:spcPct val="100000"/>
              </a:lnSpc>
            </a:pPr>
            <a:r>
              <a:rPr lang="en-US" altLang="en-US" sz="1800" i="1" dirty="0" smtClean="0">
                <a:solidFill>
                  <a:schemeClr val="bg1"/>
                </a:solidFill>
                <a:latin typeface="ClanLF-Bold" pitchFamily="34" charset="0"/>
              </a:rPr>
              <a:t>Social media</a:t>
            </a:r>
          </a:p>
          <a:p>
            <a:pPr>
              <a:lnSpc>
                <a:spcPct val="100000"/>
              </a:lnSpc>
            </a:pPr>
            <a:r>
              <a:rPr lang="en-US" altLang="en-US" sz="1800" i="1" dirty="0" smtClean="0">
                <a:solidFill>
                  <a:schemeClr val="bg1"/>
                </a:solidFill>
                <a:latin typeface="ClanLF-Bold" pitchFamily="34" charset="0"/>
              </a:rPr>
              <a:t>Display of advertisement in cinema halls</a:t>
            </a:r>
          </a:p>
          <a:p>
            <a:pPr>
              <a:lnSpc>
                <a:spcPct val="100000"/>
              </a:lnSpc>
            </a:pPr>
            <a:r>
              <a:rPr lang="en-US" altLang="en-US" sz="1800" i="1" dirty="0" smtClean="0">
                <a:solidFill>
                  <a:schemeClr val="bg1"/>
                </a:solidFill>
                <a:latin typeface="ClanLF-Bold" pitchFamily="34" charset="0"/>
              </a:rPr>
              <a:t>Audio Transmission of messages of political content</a:t>
            </a:r>
          </a:p>
          <a:p>
            <a:pPr>
              <a:lnSpc>
                <a:spcPct val="100000"/>
              </a:lnSpc>
            </a:pPr>
            <a:r>
              <a:rPr lang="en-US" altLang="en-US" sz="1800" i="1" dirty="0" smtClean="0">
                <a:solidFill>
                  <a:schemeClr val="bg1"/>
                </a:solidFill>
                <a:latin typeface="ClanLF-Bold" pitchFamily="34" charset="0"/>
              </a:rPr>
              <a:t>Bulk SMS</a:t>
            </a:r>
          </a:p>
          <a:p>
            <a:pPr>
              <a:lnSpc>
                <a:spcPct val="100000"/>
              </a:lnSpc>
            </a:pPr>
            <a:r>
              <a:rPr lang="en-US" altLang="en-US" sz="1800" i="1" dirty="0" smtClean="0">
                <a:solidFill>
                  <a:schemeClr val="bg1"/>
                </a:solidFill>
                <a:latin typeface="ClanLF-Bold" pitchFamily="34" charset="0"/>
              </a:rPr>
              <a:t>Pre-certification of advertisement in Print Media on Poll and P-1 days </a:t>
            </a:r>
          </a:p>
          <a:p>
            <a:pPr>
              <a:lnSpc>
                <a:spcPct val="100000"/>
              </a:lnSpc>
            </a:pPr>
            <a:endParaRPr lang="en-US" altLang="en-US" sz="1800" i="1" dirty="0" smtClean="0">
              <a:solidFill>
                <a:schemeClr val="bg1"/>
              </a:solidFill>
              <a:latin typeface="ClanLF-Bold" pitchFamily="34" charset="0"/>
            </a:endParaRPr>
          </a:p>
          <a:p>
            <a:pPr>
              <a:lnSpc>
                <a:spcPct val="100000"/>
              </a:lnSpc>
            </a:pPr>
            <a:endParaRPr lang="en-US" altLang="en-US" sz="1800" i="1" dirty="0">
              <a:solidFill>
                <a:schemeClr val="bg1"/>
              </a:solidFill>
              <a:latin typeface="ClanLF-Bold" pitchFamily="34" charset="0"/>
            </a:endParaRPr>
          </a:p>
        </p:txBody>
      </p:sp>
    </p:spTree>
    <p:extLst>
      <p:ext uri="{BB962C8B-B14F-4D97-AF65-F5344CB8AC3E}">
        <p14:creationId xmlns:p14="http://schemas.microsoft.com/office/powerpoint/2010/main" xmlns="" val="101285719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170" name="Content Placeholder 2"/>
          <p:cNvSpPr>
            <a:spLocks noGrp="1"/>
          </p:cNvSpPr>
          <p:nvPr>
            <p:ph idx="1"/>
          </p:nvPr>
        </p:nvSpPr>
        <p:spPr>
          <a:xfrm>
            <a:off x="564333" y="1311557"/>
            <a:ext cx="11063334" cy="4234886"/>
          </a:xfrm>
        </p:spPr>
        <p:txBody>
          <a:bodyPr>
            <a:normAutofit/>
          </a:bodyPr>
          <a:lstStyle/>
          <a:p>
            <a:pPr>
              <a:buFont typeface="Arial" charset="0"/>
              <a:buNone/>
              <a:defRPr/>
            </a:pPr>
            <a:r>
              <a:rPr lang="en-US" sz="4000" i="1" dirty="0" smtClean="0">
                <a:solidFill>
                  <a:srgbClr val="FFFF00"/>
                </a:solidFill>
                <a:latin typeface="ClanLF-Bold" pitchFamily="34" charset="0"/>
              </a:rPr>
              <a:t> When should One </a:t>
            </a:r>
            <a:r>
              <a:rPr lang="en-US" sz="4000" i="1" dirty="0">
                <a:solidFill>
                  <a:srgbClr val="FFFF00"/>
                </a:solidFill>
                <a:latin typeface="ClanLF-Bold" pitchFamily="34" charset="0"/>
              </a:rPr>
              <a:t>apply for </a:t>
            </a:r>
            <a:r>
              <a:rPr lang="en-US" sz="4000" i="1" dirty="0" smtClean="0">
                <a:solidFill>
                  <a:srgbClr val="FFFF00"/>
                </a:solidFill>
                <a:latin typeface="ClanLF-Bold" pitchFamily="34" charset="0"/>
              </a:rPr>
              <a:t/>
            </a:r>
            <a:br>
              <a:rPr lang="en-US" sz="4000" i="1" dirty="0" smtClean="0">
                <a:solidFill>
                  <a:srgbClr val="FFFF00"/>
                </a:solidFill>
                <a:latin typeface="ClanLF-Bold" pitchFamily="34" charset="0"/>
              </a:rPr>
            </a:br>
            <a:r>
              <a:rPr lang="en-US" sz="4000" i="1" dirty="0" smtClean="0">
                <a:solidFill>
                  <a:srgbClr val="FFFF00"/>
                </a:solidFill>
                <a:latin typeface="ClanLF-Bold" pitchFamily="34" charset="0"/>
              </a:rPr>
              <a:t>pre-certification?</a:t>
            </a:r>
            <a:endParaRPr lang="en-US" sz="4000" i="1" dirty="0">
              <a:solidFill>
                <a:srgbClr val="FFFF00"/>
              </a:solidFill>
              <a:latin typeface="ClanLF-Bold" pitchFamily="34" charset="0"/>
            </a:endParaRPr>
          </a:p>
          <a:p>
            <a:pPr>
              <a:buFont typeface="Arial" charset="0"/>
              <a:buNone/>
              <a:defRPr/>
            </a:pPr>
            <a:endParaRPr lang="en-US" sz="2200" i="1" dirty="0" smtClean="0">
              <a:solidFill>
                <a:schemeClr val="bg1"/>
              </a:solidFill>
              <a:latin typeface="ClanLF-Bold" pitchFamily="34" charset="0"/>
            </a:endParaRPr>
          </a:p>
          <a:p>
            <a:pPr>
              <a:lnSpc>
                <a:spcPct val="100000"/>
              </a:lnSpc>
              <a:defRPr/>
            </a:pPr>
            <a:r>
              <a:rPr lang="en-US" sz="2200" i="1" dirty="0" smtClean="0">
                <a:solidFill>
                  <a:schemeClr val="bg1"/>
                </a:solidFill>
                <a:latin typeface="ClanLF-Bold" pitchFamily="34" charset="0"/>
              </a:rPr>
              <a:t>For recognized National </a:t>
            </a:r>
            <a:r>
              <a:rPr lang="en-US" sz="2200" i="1" dirty="0">
                <a:solidFill>
                  <a:schemeClr val="bg1"/>
                </a:solidFill>
                <a:latin typeface="ClanLF-Bold" pitchFamily="34" charset="0"/>
              </a:rPr>
              <a:t>and State party and every contesting candidate, not later than three days prior to the date of proposed commencement of the telecast of the </a:t>
            </a:r>
            <a:r>
              <a:rPr lang="en-US" sz="2200" i="1" dirty="0" smtClean="0">
                <a:solidFill>
                  <a:schemeClr val="bg1"/>
                </a:solidFill>
                <a:latin typeface="ClanLF-Bold" pitchFamily="34" charset="0"/>
              </a:rPr>
              <a:t>advertisement</a:t>
            </a:r>
          </a:p>
          <a:p>
            <a:pPr>
              <a:lnSpc>
                <a:spcPct val="100000"/>
              </a:lnSpc>
              <a:defRPr/>
            </a:pPr>
            <a:endParaRPr lang="en-US" sz="2200" i="1" dirty="0">
              <a:solidFill>
                <a:schemeClr val="bg1"/>
              </a:solidFill>
              <a:latin typeface="ClanLF-Bold" pitchFamily="34" charset="0"/>
            </a:endParaRPr>
          </a:p>
          <a:p>
            <a:pPr>
              <a:lnSpc>
                <a:spcPct val="100000"/>
              </a:lnSpc>
              <a:defRPr/>
            </a:pPr>
            <a:r>
              <a:rPr lang="en-US" sz="2200" i="1" dirty="0" smtClean="0">
                <a:solidFill>
                  <a:schemeClr val="bg1"/>
                </a:solidFill>
                <a:latin typeface="ClanLF-Bold" pitchFamily="34" charset="0"/>
              </a:rPr>
              <a:t>In </a:t>
            </a:r>
            <a:r>
              <a:rPr lang="en-US" sz="2200" i="1" dirty="0">
                <a:solidFill>
                  <a:schemeClr val="bg1"/>
                </a:solidFill>
                <a:latin typeface="ClanLF-Bold" pitchFamily="34" charset="0"/>
              </a:rPr>
              <a:t>case of any other person or registered political party, it should be not later than seven days prior to the date of telecast. </a:t>
            </a:r>
          </a:p>
        </p:txBody>
      </p:sp>
    </p:spTree>
    <p:extLst>
      <p:ext uri="{BB962C8B-B14F-4D97-AF65-F5344CB8AC3E}">
        <p14:creationId xmlns:p14="http://schemas.microsoft.com/office/powerpoint/2010/main" xmlns="" val="57515853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8194" name="Content Placeholder 2"/>
          <p:cNvSpPr>
            <a:spLocks noGrp="1"/>
          </p:cNvSpPr>
          <p:nvPr>
            <p:ph idx="1"/>
          </p:nvPr>
        </p:nvSpPr>
        <p:spPr>
          <a:xfrm>
            <a:off x="342522" y="497457"/>
            <a:ext cx="11506955" cy="6126177"/>
          </a:xfrm>
        </p:spPr>
        <p:txBody>
          <a:bodyPr>
            <a:normAutofit fontScale="77500" lnSpcReduction="20000"/>
          </a:bodyPr>
          <a:lstStyle/>
          <a:p>
            <a:pPr>
              <a:buFont typeface="Arial" charset="0"/>
              <a:buNone/>
              <a:defRPr/>
            </a:pPr>
            <a:r>
              <a:rPr lang="en-US" sz="7300" i="1" dirty="0">
                <a:solidFill>
                  <a:srgbClr val="FFFF00"/>
                </a:solidFill>
                <a:latin typeface="ClanLF-Bold" pitchFamily="34" charset="0"/>
              </a:rPr>
              <a:t>Where One should apply</a:t>
            </a:r>
          </a:p>
          <a:p>
            <a:pPr>
              <a:buFont typeface="Arial" charset="0"/>
              <a:buNone/>
              <a:defRPr/>
            </a:pPr>
            <a:endParaRPr lang="en-US" i="1" dirty="0" smtClean="0">
              <a:solidFill>
                <a:schemeClr val="bg1"/>
              </a:solidFill>
              <a:latin typeface="ClanLF-Bold" pitchFamily="34" charset="0"/>
            </a:endParaRPr>
          </a:p>
          <a:p>
            <a:pPr>
              <a:lnSpc>
                <a:spcPct val="120000"/>
              </a:lnSpc>
              <a:defRPr/>
            </a:pPr>
            <a:r>
              <a:rPr lang="en-US" i="1" dirty="0" smtClean="0">
                <a:solidFill>
                  <a:schemeClr val="bg1"/>
                </a:solidFill>
                <a:latin typeface="ClanLF-Bold" pitchFamily="34" charset="0"/>
              </a:rPr>
              <a:t> </a:t>
            </a:r>
            <a:r>
              <a:rPr lang="en-US" sz="3200" i="1" dirty="0">
                <a:solidFill>
                  <a:schemeClr val="bg1"/>
                </a:solidFill>
                <a:latin typeface="ClanLF-Bold" pitchFamily="34" charset="0"/>
              </a:rPr>
              <a:t>If any National or State Party with headquarters in the State wishes to seek certification of advertisement in any regional language, the application has to be submitted to the State level MCMC committee of the state concerned.</a:t>
            </a:r>
          </a:p>
          <a:p>
            <a:pPr>
              <a:lnSpc>
                <a:spcPct val="120000"/>
              </a:lnSpc>
              <a:defRPr/>
            </a:pPr>
            <a:endParaRPr lang="en-US" sz="3200" i="1" dirty="0">
              <a:solidFill>
                <a:schemeClr val="bg1"/>
              </a:solidFill>
              <a:latin typeface="ClanLF-Bold" pitchFamily="34" charset="0"/>
            </a:endParaRPr>
          </a:p>
          <a:p>
            <a:pPr>
              <a:lnSpc>
                <a:spcPct val="120000"/>
              </a:lnSpc>
              <a:defRPr/>
            </a:pPr>
            <a:r>
              <a:rPr lang="en-US" sz="3200" i="1" dirty="0" smtClean="0">
                <a:solidFill>
                  <a:schemeClr val="bg1"/>
                </a:solidFill>
                <a:latin typeface="ClanLF-Bold" pitchFamily="34" charset="0"/>
              </a:rPr>
              <a:t>If </a:t>
            </a:r>
            <a:r>
              <a:rPr lang="en-US" sz="3200" i="1" dirty="0">
                <a:solidFill>
                  <a:schemeClr val="bg1"/>
                </a:solidFill>
                <a:latin typeface="ClanLF-Bold" pitchFamily="34" charset="0"/>
              </a:rPr>
              <a:t>any National or State Party with headquarters in Delhi wishes to seek certification of advertisement in any regional language, the application has to be submitted to the State level MCMC committee of the state concerned</a:t>
            </a:r>
            <a:r>
              <a:rPr lang="en-US" sz="3200" i="1" dirty="0" smtClean="0">
                <a:solidFill>
                  <a:schemeClr val="bg1"/>
                </a:solidFill>
                <a:latin typeface="ClanLF-Bold" pitchFamily="34" charset="0"/>
              </a:rPr>
              <a:t>.</a:t>
            </a:r>
          </a:p>
          <a:p>
            <a:pPr>
              <a:lnSpc>
                <a:spcPct val="120000"/>
              </a:lnSpc>
              <a:defRPr/>
            </a:pPr>
            <a:endParaRPr lang="en-US" sz="3200" i="1" dirty="0">
              <a:solidFill>
                <a:schemeClr val="bg1"/>
              </a:solidFill>
              <a:latin typeface="ClanLF-Bold" pitchFamily="34" charset="0"/>
            </a:endParaRPr>
          </a:p>
          <a:p>
            <a:pPr>
              <a:lnSpc>
                <a:spcPct val="120000"/>
              </a:lnSpc>
              <a:defRPr/>
            </a:pPr>
            <a:r>
              <a:rPr lang="en-US" sz="3200" i="1" dirty="0" smtClean="0">
                <a:solidFill>
                  <a:schemeClr val="bg1"/>
                </a:solidFill>
                <a:latin typeface="ClanLF-Bold" pitchFamily="34" charset="0"/>
              </a:rPr>
              <a:t>If a candidate wishes to </a:t>
            </a:r>
            <a:r>
              <a:rPr lang="en-US" sz="3200" i="1" dirty="0">
                <a:solidFill>
                  <a:schemeClr val="bg1"/>
                </a:solidFill>
                <a:latin typeface="ClanLF-Bold" pitchFamily="34" charset="0"/>
              </a:rPr>
              <a:t>seek certification of advertisement in any regional </a:t>
            </a:r>
            <a:r>
              <a:rPr lang="en-US" sz="3200" i="1" dirty="0" smtClean="0">
                <a:solidFill>
                  <a:schemeClr val="bg1"/>
                </a:solidFill>
                <a:latin typeface="ClanLF-Bold" pitchFamily="34" charset="0"/>
              </a:rPr>
              <a:t>language, then he may submit application before District MCMC committee </a:t>
            </a:r>
            <a:endParaRPr lang="en-US" sz="3200" i="1" dirty="0">
              <a:solidFill>
                <a:schemeClr val="bg1"/>
              </a:solidFill>
              <a:latin typeface="ClanLF-Bold" pitchFamily="34" charset="0"/>
            </a:endParaRPr>
          </a:p>
          <a:p>
            <a:pPr>
              <a:buFont typeface="Arial" charset="0"/>
              <a:buNone/>
              <a:defRPr/>
            </a:pPr>
            <a:endParaRPr lang="en-US" i="1" dirty="0">
              <a:solidFill>
                <a:schemeClr val="bg1"/>
              </a:solidFill>
              <a:latin typeface="ClanLF-Bold" pitchFamily="34" charset="0"/>
            </a:endParaRPr>
          </a:p>
        </p:txBody>
      </p:sp>
    </p:spTree>
    <p:extLst>
      <p:ext uri="{BB962C8B-B14F-4D97-AF65-F5344CB8AC3E}">
        <p14:creationId xmlns:p14="http://schemas.microsoft.com/office/powerpoint/2010/main" xmlns="" val="231194855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0242" name="Content Placeholder 2"/>
          <p:cNvSpPr>
            <a:spLocks noGrp="1"/>
          </p:cNvSpPr>
          <p:nvPr>
            <p:ph idx="1"/>
          </p:nvPr>
        </p:nvSpPr>
        <p:spPr>
          <a:xfrm>
            <a:off x="516389" y="781680"/>
            <a:ext cx="11159222" cy="5294640"/>
          </a:xfrm>
        </p:spPr>
        <p:txBody>
          <a:bodyPr>
            <a:normAutofit lnSpcReduction="10000"/>
          </a:bodyPr>
          <a:lstStyle/>
          <a:p>
            <a:pPr marL="0" indent="0">
              <a:lnSpc>
                <a:spcPct val="100000"/>
              </a:lnSpc>
              <a:buNone/>
              <a:defRPr/>
            </a:pPr>
            <a:r>
              <a:rPr lang="en-US" sz="4000" i="1" dirty="0" smtClean="0">
                <a:solidFill>
                  <a:srgbClr val="FFFF00"/>
                </a:solidFill>
                <a:latin typeface="ClanLF-Bold" pitchFamily="34" charset="0"/>
              </a:rPr>
              <a:t>Documents to be attached for </a:t>
            </a:r>
            <a:br>
              <a:rPr lang="en-US" sz="4000" i="1" dirty="0" smtClean="0">
                <a:solidFill>
                  <a:srgbClr val="FFFF00"/>
                </a:solidFill>
                <a:latin typeface="ClanLF-Bold" pitchFamily="34" charset="0"/>
              </a:rPr>
            </a:br>
            <a:r>
              <a:rPr lang="en-US" sz="4000" i="1" dirty="0" smtClean="0">
                <a:solidFill>
                  <a:srgbClr val="FFFF00"/>
                </a:solidFill>
                <a:latin typeface="ClanLF-Bold" pitchFamily="34" charset="0"/>
              </a:rPr>
              <a:t>Pre-certification</a:t>
            </a:r>
          </a:p>
          <a:p>
            <a:pPr>
              <a:lnSpc>
                <a:spcPct val="100000"/>
              </a:lnSpc>
              <a:defRPr/>
            </a:pPr>
            <a:endParaRPr lang="en-US" sz="2200" i="1" dirty="0">
              <a:solidFill>
                <a:schemeClr val="bg1"/>
              </a:solidFill>
              <a:latin typeface="ClanLF-Bold" pitchFamily="34" charset="0"/>
            </a:endParaRPr>
          </a:p>
          <a:p>
            <a:pPr>
              <a:lnSpc>
                <a:spcPct val="100000"/>
              </a:lnSpc>
              <a:buFont typeface="Arial" charset="0"/>
              <a:buChar char="•"/>
              <a:defRPr/>
            </a:pPr>
            <a:r>
              <a:rPr lang="en-US" sz="2200" i="1" dirty="0">
                <a:solidFill>
                  <a:schemeClr val="bg1"/>
                </a:solidFill>
                <a:latin typeface="ClanLF-Bold" pitchFamily="34" charset="0"/>
              </a:rPr>
              <a:t>Two copies of proposed advertisement in electronic form along with duly attested transcript</a:t>
            </a:r>
          </a:p>
          <a:p>
            <a:pPr>
              <a:lnSpc>
                <a:spcPct val="100000"/>
              </a:lnSpc>
              <a:defRPr/>
            </a:pPr>
            <a:r>
              <a:rPr lang="en-US" sz="2200" i="1" dirty="0" smtClean="0">
                <a:solidFill>
                  <a:schemeClr val="bg1"/>
                </a:solidFill>
                <a:latin typeface="ClanLF-Bold" pitchFamily="34" charset="0"/>
              </a:rPr>
              <a:t>Cost </a:t>
            </a:r>
            <a:r>
              <a:rPr lang="en-US" sz="2200" i="1" dirty="0">
                <a:solidFill>
                  <a:schemeClr val="bg1"/>
                </a:solidFill>
                <a:latin typeface="ClanLF-Bold" pitchFamily="34" charset="0"/>
              </a:rPr>
              <a:t>of production of advertisement</a:t>
            </a:r>
          </a:p>
          <a:p>
            <a:pPr>
              <a:lnSpc>
                <a:spcPct val="100000"/>
              </a:lnSpc>
              <a:defRPr/>
            </a:pPr>
            <a:r>
              <a:rPr lang="en-US" sz="2200" i="1" dirty="0" smtClean="0">
                <a:solidFill>
                  <a:schemeClr val="bg1"/>
                </a:solidFill>
                <a:latin typeface="ClanLF-Bold" pitchFamily="34" charset="0"/>
              </a:rPr>
              <a:t>Approximate </a:t>
            </a:r>
            <a:r>
              <a:rPr lang="en-US" sz="2200" i="1" dirty="0">
                <a:solidFill>
                  <a:schemeClr val="bg1"/>
                </a:solidFill>
                <a:latin typeface="ClanLF-Bold" pitchFamily="34" charset="0"/>
              </a:rPr>
              <a:t>cost of proposed telecast of advertisement with break up of number of insertions and rate for each such </a:t>
            </a:r>
            <a:r>
              <a:rPr lang="en-US" sz="2200" i="1" dirty="0" smtClean="0">
                <a:solidFill>
                  <a:schemeClr val="bg1"/>
                </a:solidFill>
                <a:latin typeface="ClanLF-Bold" pitchFamily="34" charset="0"/>
              </a:rPr>
              <a:t>insertion</a:t>
            </a:r>
          </a:p>
          <a:p>
            <a:pPr>
              <a:lnSpc>
                <a:spcPct val="100000"/>
              </a:lnSpc>
              <a:defRPr/>
            </a:pPr>
            <a:r>
              <a:rPr lang="en-US" sz="2200" i="1" dirty="0" smtClean="0">
                <a:solidFill>
                  <a:schemeClr val="bg1"/>
                </a:solidFill>
                <a:latin typeface="ClanLF-Bold" pitchFamily="34" charset="0"/>
              </a:rPr>
              <a:t>If </a:t>
            </a:r>
            <a:r>
              <a:rPr lang="en-US" sz="2200" i="1" dirty="0">
                <a:solidFill>
                  <a:schemeClr val="bg1"/>
                </a:solidFill>
                <a:latin typeface="ClanLF-Bold" pitchFamily="34" charset="0"/>
              </a:rPr>
              <a:t>the advertisement is issued by any person other than a political party or a candidate, that person shall state on oath that the advertisement is not for benefit of any political party or a candidate</a:t>
            </a:r>
          </a:p>
          <a:p>
            <a:pPr>
              <a:lnSpc>
                <a:spcPct val="100000"/>
              </a:lnSpc>
              <a:defRPr/>
            </a:pPr>
            <a:r>
              <a:rPr lang="en-US" sz="2200" i="1" dirty="0" smtClean="0">
                <a:solidFill>
                  <a:schemeClr val="bg1"/>
                </a:solidFill>
                <a:latin typeface="ClanLF-Bold" pitchFamily="34" charset="0"/>
              </a:rPr>
              <a:t>A </a:t>
            </a:r>
            <a:r>
              <a:rPr lang="en-US" sz="2200" i="1" dirty="0">
                <a:solidFill>
                  <a:schemeClr val="bg1"/>
                </a:solidFill>
                <a:latin typeface="ClanLF-Bold" pitchFamily="34" charset="0"/>
              </a:rPr>
              <a:t>statement that all the payment shall be made by cheque or demand draft</a:t>
            </a:r>
          </a:p>
          <a:p>
            <a:pPr>
              <a:lnSpc>
                <a:spcPct val="100000"/>
              </a:lnSpc>
              <a:defRPr/>
            </a:pPr>
            <a:endParaRPr lang="en-US" sz="2200" i="1" dirty="0">
              <a:solidFill>
                <a:schemeClr val="bg1"/>
              </a:solidFill>
              <a:latin typeface="ClanLF-Bold" pitchFamily="34" charset="0"/>
            </a:endParaRPr>
          </a:p>
          <a:p>
            <a:pPr>
              <a:lnSpc>
                <a:spcPct val="100000"/>
              </a:lnSpc>
              <a:buFont typeface="Arial" charset="0"/>
              <a:buChar char="•"/>
              <a:defRPr/>
            </a:pPr>
            <a:endParaRPr lang="en-US" sz="2200" i="1" dirty="0">
              <a:solidFill>
                <a:schemeClr val="bg1"/>
              </a:solidFill>
              <a:latin typeface="ClanLF-Bold" pitchFamily="34" charset="0"/>
            </a:endParaRPr>
          </a:p>
        </p:txBody>
      </p:sp>
    </p:spTree>
    <p:extLst>
      <p:ext uri="{BB962C8B-B14F-4D97-AF65-F5344CB8AC3E}">
        <p14:creationId xmlns:p14="http://schemas.microsoft.com/office/powerpoint/2010/main" xmlns="" val="278493907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0242" name="Content Placeholder 2"/>
          <p:cNvSpPr>
            <a:spLocks noGrp="1"/>
          </p:cNvSpPr>
          <p:nvPr>
            <p:ph idx="1"/>
          </p:nvPr>
        </p:nvSpPr>
        <p:spPr>
          <a:xfrm>
            <a:off x="202252" y="148628"/>
            <a:ext cx="12110518" cy="6560743"/>
          </a:xfrm>
        </p:spPr>
        <p:txBody>
          <a:bodyPr>
            <a:normAutofit/>
          </a:bodyPr>
          <a:lstStyle/>
          <a:p>
            <a:pPr>
              <a:lnSpc>
                <a:spcPct val="100000"/>
              </a:lnSpc>
              <a:buFont typeface="Arial" charset="0"/>
              <a:buNone/>
              <a:defRPr/>
            </a:pPr>
            <a:r>
              <a:rPr lang="en-US" sz="4000" i="1" dirty="0" smtClean="0">
                <a:solidFill>
                  <a:srgbClr val="FFFF00"/>
                </a:solidFill>
                <a:latin typeface="ClanLF-Bold" pitchFamily="34" charset="0"/>
              </a:rPr>
              <a:t>Time frame for Pre-Certification</a:t>
            </a:r>
          </a:p>
          <a:p>
            <a:pPr>
              <a:lnSpc>
                <a:spcPct val="100000"/>
              </a:lnSpc>
              <a:buFont typeface="Arial" charset="0"/>
              <a:buNone/>
              <a:defRPr/>
            </a:pPr>
            <a:endParaRPr lang="en-US" sz="2200" i="1" dirty="0">
              <a:solidFill>
                <a:schemeClr val="bg1"/>
              </a:solidFill>
              <a:latin typeface="ClanLF-Bold" pitchFamily="34" charset="0"/>
            </a:endParaRPr>
          </a:p>
          <a:p>
            <a:pPr>
              <a:lnSpc>
                <a:spcPct val="100000"/>
              </a:lnSpc>
              <a:buFont typeface="Arial" charset="0"/>
              <a:buChar char="•"/>
              <a:defRPr/>
            </a:pPr>
            <a:r>
              <a:rPr lang="en-US" sz="2200" i="1" dirty="0" smtClean="0">
                <a:solidFill>
                  <a:schemeClr val="bg1"/>
                </a:solidFill>
                <a:latin typeface="ClanLF-Bold" pitchFamily="34" charset="0"/>
              </a:rPr>
              <a:t>Upload the format for Pre-Certification in district website</a:t>
            </a:r>
            <a:endParaRPr lang="en-US" sz="2200" i="1" dirty="0">
              <a:solidFill>
                <a:schemeClr val="bg1"/>
              </a:solidFill>
              <a:latin typeface="ClanLF-Bold" pitchFamily="34" charset="0"/>
            </a:endParaRPr>
          </a:p>
          <a:p>
            <a:pPr>
              <a:lnSpc>
                <a:spcPct val="100000"/>
              </a:lnSpc>
              <a:buFont typeface="Arial" charset="0"/>
              <a:buNone/>
              <a:defRPr/>
            </a:pPr>
            <a:endParaRPr lang="en-US" sz="2200" i="1" dirty="0">
              <a:solidFill>
                <a:schemeClr val="bg1"/>
              </a:solidFill>
              <a:latin typeface="ClanLF-Bold" pitchFamily="34" charset="0"/>
            </a:endParaRPr>
          </a:p>
          <a:p>
            <a:pPr>
              <a:lnSpc>
                <a:spcPct val="100000"/>
              </a:lnSpc>
              <a:buFont typeface="Arial" charset="0"/>
              <a:buChar char="•"/>
              <a:defRPr/>
            </a:pPr>
            <a:r>
              <a:rPr lang="en-US" sz="2200" i="1" dirty="0" smtClean="0">
                <a:solidFill>
                  <a:schemeClr val="bg1"/>
                </a:solidFill>
                <a:latin typeface="ClanLF-Bold" pitchFamily="34" charset="0"/>
              </a:rPr>
              <a:t>There will be two copies of proposed advertisement with one duly attested transcript</a:t>
            </a:r>
          </a:p>
          <a:p>
            <a:pPr marL="0" indent="0">
              <a:lnSpc>
                <a:spcPct val="100000"/>
              </a:lnSpc>
              <a:buNone/>
              <a:defRPr/>
            </a:pPr>
            <a:endParaRPr lang="en-US" sz="2200" i="1" dirty="0" smtClean="0">
              <a:solidFill>
                <a:schemeClr val="bg1"/>
              </a:solidFill>
              <a:latin typeface="ClanLF-Bold" pitchFamily="34" charset="0"/>
            </a:endParaRPr>
          </a:p>
          <a:p>
            <a:pPr>
              <a:lnSpc>
                <a:spcPct val="100000"/>
              </a:lnSpc>
              <a:buFont typeface="Arial" charset="0"/>
              <a:buChar char="•"/>
              <a:defRPr/>
            </a:pPr>
            <a:r>
              <a:rPr lang="en-US" sz="2200" i="1" dirty="0" smtClean="0">
                <a:solidFill>
                  <a:schemeClr val="bg1"/>
                </a:solidFill>
                <a:latin typeface="ClanLF-Bold" pitchFamily="34" charset="0"/>
              </a:rPr>
              <a:t>In case of electronic media, District Media MCMC will either return pre-certified advertisement material with or without corrections within 48 hours from the time of application of proposal for telecast. It can also refuse to certify the content. In that case, it is required to substantiate its action with reasons</a:t>
            </a:r>
          </a:p>
          <a:p>
            <a:pPr marL="0" indent="0">
              <a:lnSpc>
                <a:spcPct val="100000"/>
              </a:lnSpc>
              <a:buNone/>
              <a:defRPr/>
            </a:pPr>
            <a:endParaRPr lang="en-US" sz="2200" i="1" dirty="0" smtClean="0">
              <a:solidFill>
                <a:schemeClr val="bg1"/>
              </a:solidFill>
              <a:latin typeface="ClanLF-Bold" pitchFamily="34" charset="0"/>
            </a:endParaRPr>
          </a:p>
          <a:p>
            <a:pPr>
              <a:lnSpc>
                <a:spcPct val="100000"/>
              </a:lnSpc>
              <a:buFont typeface="Arial" charset="0"/>
              <a:buChar char="•"/>
              <a:defRPr/>
            </a:pPr>
            <a:r>
              <a:rPr lang="en-US" sz="2200" i="1" dirty="0" smtClean="0">
                <a:solidFill>
                  <a:schemeClr val="bg1"/>
                </a:solidFill>
                <a:latin typeface="ClanLF-Bold" pitchFamily="34" charset="0"/>
              </a:rPr>
              <a:t>In case of print media, District MCMC will take appropriate action on certification and return it on the same date</a:t>
            </a:r>
          </a:p>
          <a:p>
            <a:pPr>
              <a:lnSpc>
                <a:spcPct val="100000"/>
              </a:lnSpc>
              <a:buFont typeface="Arial" charset="0"/>
              <a:buChar char="•"/>
              <a:defRPr/>
            </a:pPr>
            <a:endParaRPr lang="en-US" sz="2200" i="1" dirty="0">
              <a:solidFill>
                <a:schemeClr val="bg1"/>
              </a:solidFill>
              <a:latin typeface="ClanLF-Bold" pitchFamily="34" charset="0"/>
            </a:endParaRPr>
          </a:p>
          <a:p>
            <a:pPr>
              <a:lnSpc>
                <a:spcPct val="100000"/>
              </a:lnSpc>
              <a:buFont typeface="Arial" charset="0"/>
              <a:buNone/>
              <a:defRPr/>
            </a:pPr>
            <a:endParaRPr lang="en-US" sz="2200" i="1" dirty="0">
              <a:solidFill>
                <a:schemeClr val="bg1"/>
              </a:solidFill>
              <a:latin typeface="ClanLF-Bold" pitchFamily="34" charset="0"/>
            </a:endParaRPr>
          </a:p>
        </p:txBody>
      </p:sp>
    </p:spTree>
    <p:extLst>
      <p:ext uri="{BB962C8B-B14F-4D97-AF65-F5344CB8AC3E}">
        <p14:creationId xmlns:p14="http://schemas.microsoft.com/office/powerpoint/2010/main" xmlns="" val="40194108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2290" name="Content Placeholder 2"/>
          <p:cNvSpPr>
            <a:spLocks noGrp="1"/>
          </p:cNvSpPr>
          <p:nvPr>
            <p:ph idx="1"/>
          </p:nvPr>
        </p:nvSpPr>
        <p:spPr>
          <a:xfrm>
            <a:off x="188998" y="557841"/>
            <a:ext cx="11814003" cy="5867400"/>
          </a:xfrm>
        </p:spPr>
        <p:txBody>
          <a:bodyPr>
            <a:normAutofit fontScale="77500" lnSpcReduction="20000"/>
          </a:bodyPr>
          <a:lstStyle/>
          <a:p>
            <a:pPr>
              <a:lnSpc>
                <a:spcPct val="110000"/>
              </a:lnSpc>
              <a:buFont typeface="Arial" charset="0"/>
              <a:buNone/>
              <a:defRPr/>
            </a:pPr>
            <a:r>
              <a:rPr lang="en-US" sz="4700" b="1" i="1" dirty="0" smtClean="0">
                <a:solidFill>
                  <a:srgbClr val="FFFF00"/>
                </a:solidFill>
                <a:latin typeface="ClanLF-Bold" pitchFamily="34" charset="0"/>
              </a:rPr>
              <a:t>Media Certification : Important Instructions </a:t>
            </a:r>
          </a:p>
          <a:p>
            <a:pPr>
              <a:lnSpc>
                <a:spcPct val="110000"/>
              </a:lnSpc>
              <a:buFont typeface="Arial" charset="0"/>
              <a:buNone/>
              <a:defRPr/>
            </a:pPr>
            <a:r>
              <a:rPr lang="en-US" sz="2400" i="1" dirty="0">
                <a:latin typeface="ClanLF-Bold" pitchFamily="34" charset="0"/>
              </a:rPr>
              <a:t>	</a:t>
            </a:r>
          </a:p>
          <a:p>
            <a:pPr>
              <a:lnSpc>
                <a:spcPct val="110000"/>
              </a:lnSpc>
              <a:defRPr/>
            </a:pPr>
            <a:r>
              <a:rPr lang="en-US" sz="2400" i="1" dirty="0" smtClean="0">
                <a:solidFill>
                  <a:schemeClr val="bg1"/>
                </a:solidFill>
                <a:latin typeface="ClanLF-Bold" pitchFamily="34" charset="0"/>
              </a:rPr>
              <a:t>In matter of Pre-certification, District MCMC will consider whether Campaign </a:t>
            </a:r>
            <a:r>
              <a:rPr lang="en-US" sz="2400" i="1" dirty="0">
                <a:solidFill>
                  <a:schemeClr val="bg1"/>
                </a:solidFill>
                <a:latin typeface="ClanLF-Bold" pitchFamily="34" charset="0"/>
              </a:rPr>
              <a:t>material </a:t>
            </a:r>
            <a:r>
              <a:rPr lang="en-US" sz="2400" i="1" dirty="0" smtClean="0">
                <a:solidFill>
                  <a:schemeClr val="bg1"/>
                </a:solidFill>
                <a:latin typeface="ClanLF-Bold" pitchFamily="34" charset="0"/>
              </a:rPr>
              <a:t>complies </a:t>
            </a:r>
            <a:r>
              <a:rPr lang="en-US" sz="2400" i="1" dirty="0">
                <a:solidFill>
                  <a:schemeClr val="bg1"/>
                </a:solidFill>
                <a:latin typeface="ClanLF-Bold" pitchFamily="34" charset="0"/>
              </a:rPr>
              <a:t>with the Model Code of </a:t>
            </a:r>
            <a:r>
              <a:rPr lang="en-US" sz="2400" i="1" dirty="0" smtClean="0">
                <a:solidFill>
                  <a:schemeClr val="bg1"/>
                </a:solidFill>
                <a:latin typeface="ClanLF-Bold" pitchFamily="34" charset="0"/>
              </a:rPr>
              <a:t>Conduct and provisions made under Cable Television Regulation Act, 1995 and Cable Television Regulation Rules, 1994</a:t>
            </a:r>
            <a:endParaRPr lang="en-US" sz="2400" i="1" dirty="0">
              <a:solidFill>
                <a:schemeClr val="bg1"/>
              </a:solidFill>
              <a:latin typeface="ClanLF-Bold" pitchFamily="34" charset="0"/>
            </a:endParaRPr>
          </a:p>
          <a:p>
            <a:pPr>
              <a:lnSpc>
                <a:spcPct val="110000"/>
              </a:lnSpc>
              <a:defRPr/>
            </a:pPr>
            <a:endParaRPr lang="en-US" sz="2400" i="1" dirty="0">
              <a:solidFill>
                <a:schemeClr val="bg1"/>
              </a:solidFill>
              <a:latin typeface="ClanLF-Bold" pitchFamily="34" charset="0"/>
            </a:endParaRPr>
          </a:p>
          <a:p>
            <a:pPr>
              <a:lnSpc>
                <a:spcPct val="110000"/>
              </a:lnSpc>
              <a:defRPr/>
            </a:pPr>
            <a:r>
              <a:rPr lang="en-US" sz="2400" i="1" dirty="0" smtClean="0">
                <a:solidFill>
                  <a:schemeClr val="bg1"/>
                </a:solidFill>
                <a:latin typeface="ClanLF-Bold" pitchFamily="34" charset="0"/>
              </a:rPr>
              <a:t>The </a:t>
            </a:r>
            <a:r>
              <a:rPr lang="en-US" sz="2400" i="1" dirty="0">
                <a:solidFill>
                  <a:schemeClr val="bg1"/>
                </a:solidFill>
                <a:latin typeface="ClanLF-Bold" pitchFamily="34" charset="0"/>
              </a:rPr>
              <a:t>factuality and correctness of the advertisements is entirely the liability of the candidate and the political </a:t>
            </a:r>
            <a:r>
              <a:rPr lang="en-US" sz="2400" i="1" dirty="0" smtClean="0">
                <a:solidFill>
                  <a:schemeClr val="bg1"/>
                </a:solidFill>
                <a:latin typeface="ClanLF-Bold" pitchFamily="34" charset="0"/>
              </a:rPr>
              <a:t>party</a:t>
            </a:r>
          </a:p>
          <a:p>
            <a:pPr>
              <a:lnSpc>
                <a:spcPct val="110000"/>
              </a:lnSpc>
              <a:defRPr/>
            </a:pPr>
            <a:endParaRPr lang="en-US" sz="2400" i="1" dirty="0">
              <a:solidFill>
                <a:schemeClr val="bg1"/>
              </a:solidFill>
              <a:latin typeface="ClanLF-Bold" pitchFamily="34" charset="0"/>
            </a:endParaRPr>
          </a:p>
          <a:p>
            <a:pPr>
              <a:lnSpc>
                <a:spcPct val="110000"/>
              </a:lnSpc>
              <a:defRPr/>
            </a:pPr>
            <a:r>
              <a:rPr lang="en-US" sz="2400" i="1" dirty="0" smtClean="0">
                <a:solidFill>
                  <a:schemeClr val="bg1"/>
                </a:solidFill>
                <a:latin typeface="ClanLF-Bold" pitchFamily="34" charset="0"/>
              </a:rPr>
              <a:t>The Returning Officer will issue a certificate and return one electronic copy of the advertisement duly signed by him to the applicant certifying it to be fit for telecast</a:t>
            </a:r>
          </a:p>
          <a:p>
            <a:pPr>
              <a:lnSpc>
                <a:spcPct val="110000"/>
              </a:lnSpc>
              <a:defRPr/>
            </a:pPr>
            <a:endParaRPr lang="en-US" sz="2400" i="1" dirty="0">
              <a:solidFill>
                <a:schemeClr val="bg1"/>
              </a:solidFill>
              <a:latin typeface="ClanLF-Bold" pitchFamily="34" charset="0"/>
            </a:endParaRPr>
          </a:p>
          <a:p>
            <a:pPr>
              <a:lnSpc>
                <a:spcPct val="110000"/>
              </a:lnSpc>
              <a:defRPr/>
            </a:pPr>
            <a:r>
              <a:rPr lang="en-US" sz="2400" i="1" dirty="0" smtClean="0">
                <a:solidFill>
                  <a:schemeClr val="bg1"/>
                </a:solidFill>
                <a:latin typeface="ClanLF-Bold" pitchFamily="34" charset="0"/>
              </a:rPr>
              <a:t>A proper record shall be maintained for all applications received for certification which will be serially numbered</a:t>
            </a:r>
          </a:p>
          <a:p>
            <a:pPr>
              <a:lnSpc>
                <a:spcPct val="110000"/>
              </a:lnSpc>
              <a:defRPr/>
            </a:pPr>
            <a:r>
              <a:rPr lang="en-US" sz="2400" i="1" dirty="0" smtClean="0">
                <a:solidFill>
                  <a:schemeClr val="bg1"/>
                </a:solidFill>
                <a:latin typeface="ClanLF-Bold" pitchFamily="34" charset="0"/>
              </a:rPr>
              <a:t>District MCMC will issue certificate in prescribed format in Annexure B</a:t>
            </a:r>
          </a:p>
          <a:p>
            <a:pPr>
              <a:lnSpc>
                <a:spcPct val="110000"/>
              </a:lnSpc>
              <a:defRPr/>
            </a:pPr>
            <a:r>
              <a:rPr lang="en-US" sz="2400" i="1" dirty="0">
                <a:latin typeface="ClanLF-Bold" pitchFamily="34" charset="0"/>
              </a:rPr>
              <a:t>	</a:t>
            </a:r>
          </a:p>
        </p:txBody>
      </p:sp>
    </p:spTree>
    <p:extLst>
      <p:ext uri="{BB962C8B-B14F-4D97-AF65-F5344CB8AC3E}">
        <p14:creationId xmlns:p14="http://schemas.microsoft.com/office/powerpoint/2010/main" xmlns="" val="143984108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Rectangle 3"/>
          <p:cNvSpPr/>
          <p:nvPr/>
        </p:nvSpPr>
        <p:spPr>
          <a:xfrm>
            <a:off x="2599425" y="4305189"/>
            <a:ext cx="7579745" cy="1569660"/>
          </a:xfrm>
          <a:prstGeom prst="rect">
            <a:avLst/>
          </a:prstGeom>
        </p:spPr>
        <p:txBody>
          <a:bodyPr wrap="square">
            <a:spAutoFit/>
          </a:bodyPr>
          <a:lstStyle/>
          <a:p>
            <a:r>
              <a:rPr lang="en-IN" sz="9600" b="1" i="1" spc="50" dirty="0" smtClean="0">
                <a:ln w="11430"/>
                <a:solidFill>
                  <a:srgbClr val="FFC000"/>
                </a:solidFill>
                <a:effectLst>
                  <a:outerShdw blurRad="38100" dist="38100" dir="2700000" algn="tl">
                    <a:srgbClr val="000000">
                      <a:alpha val="43137"/>
                    </a:srgbClr>
                  </a:outerShdw>
                </a:effectLst>
                <a:latin typeface="Clan-Black" pitchFamily="34" charset="0"/>
              </a:rPr>
              <a:t>Paid News</a:t>
            </a:r>
            <a:endParaRPr lang="en-IN" sz="9600" i="1" dirty="0">
              <a:solidFill>
                <a:srgbClr val="FFC000"/>
              </a:solidFill>
              <a:effectLst>
                <a:outerShdw blurRad="38100" dist="38100" dir="2700000" algn="tl">
                  <a:srgbClr val="000000">
                    <a:alpha val="43137"/>
                  </a:srgbClr>
                </a:outerShdw>
              </a:effectLst>
            </a:endParaRPr>
          </a:p>
        </p:txBody>
      </p:sp>
      <p:sp>
        <p:nvSpPr>
          <p:cNvPr id="6" name="Rectangle 5"/>
          <p:cNvSpPr/>
          <p:nvPr/>
        </p:nvSpPr>
        <p:spPr>
          <a:xfrm>
            <a:off x="5832892" y="5717102"/>
            <a:ext cx="6096000" cy="923330"/>
          </a:xfrm>
          <a:prstGeom prst="rect">
            <a:avLst/>
          </a:prstGeom>
        </p:spPr>
        <p:txBody>
          <a:bodyPr>
            <a:spAutoFit/>
          </a:bodyPr>
          <a:lstStyle/>
          <a:p>
            <a:pPr algn="r"/>
            <a:endParaRPr lang="en-US" dirty="0">
              <a:solidFill>
                <a:schemeClr val="bg1"/>
              </a:solidFill>
              <a:latin typeface="Helvetica 65 Medium" pitchFamily="34" charset="0"/>
              <a:cs typeface="Arial" panose="020B0604020202020204" pitchFamily="34" charset="0"/>
            </a:endParaRPr>
          </a:p>
          <a:p>
            <a:pPr algn="r"/>
            <a:endParaRPr lang="en-US" dirty="0">
              <a:solidFill>
                <a:schemeClr val="bg1"/>
              </a:solidFill>
              <a:latin typeface="Helvetica 65 Medium" pitchFamily="34" charset="0"/>
              <a:cs typeface="Arial" panose="020B0604020202020204" pitchFamily="34" charset="0"/>
            </a:endParaRPr>
          </a:p>
          <a:p>
            <a:pPr algn="r"/>
            <a:r>
              <a:rPr lang="en-US" dirty="0" smtClean="0">
                <a:solidFill>
                  <a:schemeClr val="bg1"/>
                </a:solidFill>
                <a:latin typeface="Helvetica 65 Medium" pitchFamily="34" charset="0"/>
                <a:cs typeface="Arial" panose="020B0604020202020204" pitchFamily="34" charset="0"/>
              </a:rPr>
              <a:t>CHIEF </a:t>
            </a:r>
            <a:r>
              <a:rPr lang="en-US" dirty="0">
                <a:solidFill>
                  <a:schemeClr val="bg1"/>
                </a:solidFill>
                <a:latin typeface="Helvetica 65 Medium" pitchFamily="34" charset="0"/>
                <a:cs typeface="Arial" panose="020B0604020202020204" pitchFamily="34" charset="0"/>
              </a:rPr>
              <a:t>ELECTORAL OFFICER, WEST BENGAL</a:t>
            </a:r>
          </a:p>
        </p:txBody>
      </p:sp>
    </p:spTree>
    <p:extLst>
      <p:ext uri="{BB962C8B-B14F-4D97-AF65-F5344CB8AC3E}">
        <p14:creationId xmlns:p14="http://schemas.microsoft.com/office/powerpoint/2010/main" xmlns="" val="420019511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33853" y="514761"/>
            <a:ext cx="11049830" cy="784665"/>
          </a:xfrm>
        </p:spPr>
        <p:txBody>
          <a:bodyPr>
            <a:noAutofit/>
          </a:bodyPr>
          <a:lstStyle/>
          <a:p>
            <a:r>
              <a:rPr lang="en-IN" sz="5600" i="1" dirty="0" smtClean="0">
                <a:solidFill>
                  <a:srgbClr val="FFFF00"/>
                </a:solidFill>
                <a:effectLst>
                  <a:outerShdw blurRad="38100" dist="38100" dir="2700000" algn="tl">
                    <a:srgbClr val="000000">
                      <a:alpha val="43137"/>
                    </a:srgbClr>
                  </a:outerShdw>
                </a:effectLst>
                <a:latin typeface="Clan-Black" pitchFamily="34" charset="0"/>
              </a:rPr>
              <a:t>Issues of Media </a:t>
            </a:r>
            <a:r>
              <a:rPr lang="en-IN" sz="5600" i="1" dirty="0">
                <a:solidFill>
                  <a:srgbClr val="FFFF00"/>
                </a:solidFill>
                <a:effectLst>
                  <a:outerShdw blurRad="38100" dist="38100" dir="2700000" algn="tl">
                    <a:srgbClr val="000000">
                      <a:alpha val="43137"/>
                    </a:srgbClr>
                  </a:outerShdw>
                </a:effectLst>
                <a:latin typeface="Clan-Black" pitchFamily="34" charset="0"/>
              </a:rPr>
              <a:t>Management</a:t>
            </a:r>
          </a:p>
        </p:txBody>
      </p:sp>
      <p:sp>
        <p:nvSpPr>
          <p:cNvPr id="3" name="Content Placeholder 2"/>
          <p:cNvSpPr>
            <a:spLocks noGrp="1"/>
          </p:cNvSpPr>
          <p:nvPr>
            <p:ph idx="1"/>
          </p:nvPr>
        </p:nvSpPr>
        <p:spPr>
          <a:xfrm>
            <a:off x="3702762" y="1650083"/>
            <a:ext cx="7838607" cy="4771175"/>
          </a:xfrm>
        </p:spPr>
        <p:txBody>
          <a:bodyPr>
            <a:normAutofit/>
          </a:bodyPr>
          <a:lstStyle/>
          <a:p>
            <a:r>
              <a:rPr lang="en-IN" i="1" dirty="0" smtClean="0">
                <a:solidFill>
                  <a:schemeClr val="bg1"/>
                </a:solidFill>
                <a:latin typeface="ClanLF-Bold" pitchFamily="34" charset="0"/>
              </a:rPr>
              <a:t>Media Planning</a:t>
            </a:r>
          </a:p>
          <a:p>
            <a:r>
              <a:rPr lang="en-IN" i="1" dirty="0" smtClean="0">
                <a:solidFill>
                  <a:schemeClr val="bg1"/>
                </a:solidFill>
                <a:latin typeface="ClanLF-Bold" pitchFamily="34" charset="0"/>
              </a:rPr>
              <a:t>Print Advertisements</a:t>
            </a:r>
          </a:p>
          <a:p>
            <a:r>
              <a:rPr lang="en-IN" i="1" dirty="0" smtClean="0">
                <a:solidFill>
                  <a:schemeClr val="bg1"/>
                </a:solidFill>
                <a:latin typeface="ClanLF-Bold" pitchFamily="34" charset="0"/>
              </a:rPr>
              <a:t>Day-to-Day Monitoring of Media</a:t>
            </a:r>
          </a:p>
          <a:p>
            <a:r>
              <a:rPr lang="en-IN" i="1" dirty="0" smtClean="0">
                <a:solidFill>
                  <a:schemeClr val="bg1"/>
                </a:solidFill>
                <a:latin typeface="ClanLF-Bold" pitchFamily="34" charset="0"/>
              </a:rPr>
              <a:t>Media Certification</a:t>
            </a:r>
          </a:p>
          <a:p>
            <a:r>
              <a:rPr lang="en-IN" i="1" dirty="0" smtClean="0">
                <a:solidFill>
                  <a:schemeClr val="bg1"/>
                </a:solidFill>
                <a:latin typeface="ClanLF-Bold" pitchFamily="34" charset="0"/>
              </a:rPr>
              <a:t>Paid News</a:t>
            </a:r>
          </a:p>
          <a:p>
            <a:r>
              <a:rPr lang="en-IN" i="1" dirty="0" smtClean="0">
                <a:solidFill>
                  <a:schemeClr val="bg1"/>
                </a:solidFill>
                <a:latin typeface="ClanLF-Bold" pitchFamily="34" charset="0"/>
              </a:rPr>
              <a:t>Issuing Media Passes</a:t>
            </a:r>
          </a:p>
          <a:p>
            <a:r>
              <a:rPr lang="en-IN" i="1" dirty="0" smtClean="0">
                <a:solidFill>
                  <a:schemeClr val="bg1"/>
                </a:solidFill>
                <a:latin typeface="ClanLF-Bold" pitchFamily="34" charset="0"/>
              </a:rPr>
              <a:t>Engaging with Media</a:t>
            </a:r>
          </a:p>
          <a:p>
            <a:r>
              <a:rPr lang="en-IN" i="1" dirty="0" smtClean="0">
                <a:solidFill>
                  <a:schemeClr val="bg1"/>
                </a:solidFill>
                <a:latin typeface="ClanLF-Bold" pitchFamily="34" charset="0"/>
              </a:rPr>
              <a:t>Intensive Poll Day Monitoring of Media</a:t>
            </a:r>
          </a:p>
          <a:p>
            <a:r>
              <a:rPr lang="en-IN" i="1" dirty="0" smtClean="0">
                <a:solidFill>
                  <a:schemeClr val="bg1"/>
                </a:solidFill>
                <a:latin typeface="ClanLF-Bold" pitchFamily="34" charset="0"/>
              </a:rPr>
              <a:t>Protocol for Media on Poll Day</a:t>
            </a:r>
          </a:p>
          <a:p>
            <a:endParaRPr lang="en-IN" i="1" dirty="0">
              <a:solidFill>
                <a:schemeClr val="bg1"/>
              </a:solidFill>
              <a:latin typeface="ClanLF-Bold" pitchFamily="34" charset="0"/>
            </a:endParaRPr>
          </a:p>
        </p:txBody>
      </p:sp>
    </p:spTree>
    <p:extLst>
      <p:ext uri="{BB962C8B-B14F-4D97-AF65-F5344CB8AC3E}">
        <p14:creationId xmlns:p14="http://schemas.microsoft.com/office/powerpoint/2010/main" xmlns="" val="203678828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098" name="Text Box 5"/>
          <p:cNvSpPr txBox="1">
            <a:spLocks noChangeArrowheads="1"/>
          </p:cNvSpPr>
          <p:nvPr/>
        </p:nvSpPr>
        <p:spPr bwMode="auto">
          <a:xfrm>
            <a:off x="-210412" y="332801"/>
            <a:ext cx="7858125" cy="707886"/>
          </a:xfrm>
          <a:prstGeom prst="rect">
            <a:avLst/>
          </a:prstGeom>
          <a:noFill/>
          <a:ln w="9525">
            <a:noFill/>
            <a:miter lim="800000"/>
            <a:headEnd/>
            <a:tailEnd/>
          </a:ln>
        </p:spPr>
        <p:txBody>
          <a:bodyPr>
            <a:spAutoFit/>
          </a:bodyPr>
          <a:lstStyle/>
          <a:p>
            <a:pPr algn="ctr">
              <a:spcBef>
                <a:spcPct val="50000"/>
              </a:spcBef>
              <a:defRPr/>
            </a:pPr>
            <a:r>
              <a:rPr lang="en-US" sz="4000" b="1" i="1" dirty="0">
                <a:solidFill>
                  <a:srgbClr val="FFFF00"/>
                </a:solidFill>
                <a:latin typeface="ClanLF-Bold" pitchFamily="34" charset="0"/>
              </a:rPr>
              <a:t>Paid News : What It Is</a:t>
            </a:r>
          </a:p>
        </p:txBody>
      </p:sp>
      <p:sp>
        <p:nvSpPr>
          <p:cNvPr id="17411" name="Text Placeholder 5"/>
          <p:cNvSpPr>
            <a:spLocks noGrp="1"/>
          </p:cNvSpPr>
          <p:nvPr>
            <p:ph type="body" idx="1"/>
          </p:nvPr>
        </p:nvSpPr>
        <p:spPr>
          <a:xfrm>
            <a:off x="791380" y="1256453"/>
            <a:ext cx="11052688" cy="5069186"/>
          </a:xfrm>
        </p:spPr>
        <p:txBody>
          <a:bodyPr>
            <a:normAutofit/>
          </a:bodyPr>
          <a:lstStyle/>
          <a:p>
            <a:pPr eaLnBrk="1" hangingPunct="1"/>
            <a:r>
              <a:rPr lang="en-US" altLang="en-US" i="1" dirty="0">
                <a:solidFill>
                  <a:schemeClr val="bg1"/>
                </a:solidFill>
                <a:latin typeface="ClanLF-Bold" pitchFamily="34" charset="0"/>
              </a:rPr>
              <a:t>Any news or analysis appearing in any media </a:t>
            </a:r>
            <a:r>
              <a:rPr lang="en-US" altLang="en-US" i="1" dirty="0" smtClean="0">
                <a:solidFill>
                  <a:schemeClr val="bg1"/>
                </a:solidFill>
                <a:latin typeface="ClanLF-Bold" pitchFamily="34" charset="0"/>
              </a:rPr>
              <a:t/>
            </a:r>
            <a:br>
              <a:rPr lang="en-US" altLang="en-US" i="1" dirty="0" smtClean="0">
                <a:solidFill>
                  <a:schemeClr val="bg1"/>
                </a:solidFill>
                <a:latin typeface="ClanLF-Bold" pitchFamily="34" charset="0"/>
              </a:rPr>
            </a:br>
            <a:r>
              <a:rPr lang="en-US" altLang="en-US" i="1" dirty="0" smtClean="0">
                <a:solidFill>
                  <a:schemeClr val="bg1"/>
                </a:solidFill>
                <a:latin typeface="ClanLF-Bold" pitchFamily="34" charset="0"/>
              </a:rPr>
              <a:t>(</a:t>
            </a:r>
            <a:r>
              <a:rPr lang="en-US" altLang="en-US" i="1" dirty="0">
                <a:solidFill>
                  <a:schemeClr val="bg1"/>
                </a:solidFill>
                <a:latin typeface="ClanLF-Bold" pitchFamily="34" charset="0"/>
              </a:rPr>
              <a:t>Print &amp; Electronic) for a price in cash or kind as </a:t>
            </a:r>
            <a:r>
              <a:rPr lang="en-US" altLang="en-US" i="1" dirty="0" smtClean="0">
                <a:solidFill>
                  <a:schemeClr val="bg1"/>
                </a:solidFill>
                <a:latin typeface="ClanLF-Bold" pitchFamily="34" charset="0"/>
              </a:rPr>
              <a:t>consideration</a:t>
            </a:r>
          </a:p>
          <a:p>
            <a:pPr eaLnBrk="1" hangingPunct="1"/>
            <a:endParaRPr lang="en-US" altLang="en-US" sz="2800" i="1" dirty="0" smtClean="0">
              <a:solidFill>
                <a:schemeClr val="bg1"/>
              </a:solidFill>
              <a:latin typeface="ClanLF-Bold" pitchFamily="34" charset="0"/>
            </a:endParaRPr>
          </a:p>
          <a:p>
            <a:r>
              <a:rPr lang="en-US" sz="4000" i="1" dirty="0" smtClean="0">
                <a:solidFill>
                  <a:srgbClr val="FFFF00"/>
                </a:solidFill>
                <a:latin typeface="ClanLF-Bold" pitchFamily="34" charset="0"/>
              </a:rPr>
              <a:t>Paid </a:t>
            </a:r>
            <a:r>
              <a:rPr lang="en-US" sz="4000" i="1" dirty="0">
                <a:solidFill>
                  <a:srgbClr val="FFFF00"/>
                </a:solidFill>
                <a:latin typeface="ClanLF-Bold" pitchFamily="34" charset="0"/>
              </a:rPr>
              <a:t>News: Adverse Effects</a:t>
            </a:r>
          </a:p>
          <a:p>
            <a:pPr eaLnBrk="1" hangingPunct="1"/>
            <a:endParaRPr lang="en-US" altLang="en-US" sz="2800" i="1" dirty="0">
              <a:solidFill>
                <a:schemeClr val="bg1"/>
              </a:solidFill>
              <a:latin typeface="ClanLF-Bold" pitchFamily="34" charset="0"/>
            </a:endParaRPr>
          </a:p>
          <a:p>
            <a:pPr marL="342900" indent="-342900" algn="just">
              <a:buFont typeface="Arial" panose="020B0604020202020204" pitchFamily="34" charset="0"/>
              <a:buChar char="•"/>
              <a:defRPr/>
            </a:pPr>
            <a:r>
              <a:rPr lang="en-US" i="1" dirty="0">
                <a:solidFill>
                  <a:schemeClr val="bg1"/>
                </a:solidFill>
                <a:latin typeface="ClanLF-Bold" pitchFamily="34" charset="0"/>
              </a:rPr>
              <a:t>it is advertisement in the garb of </a:t>
            </a:r>
            <a:r>
              <a:rPr lang="en-US" i="1" dirty="0" smtClean="0">
                <a:solidFill>
                  <a:schemeClr val="bg1"/>
                </a:solidFill>
                <a:latin typeface="ClanLF-Bold" pitchFamily="34" charset="0"/>
              </a:rPr>
              <a:t>news</a:t>
            </a:r>
          </a:p>
          <a:p>
            <a:pPr marL="342900" indent="-342900" algn="just">
              <a:buFont typeface="Arial" panose="020B0604020202020204" pitchFamily="34" charset="0"/>
              <a:buChar char="•"/>
              <a:defRPr/>
            </a:pPr>
            <a:endParaRPr lang="en-US" i="1" dirty="0" smtClean="0">
              <a:solidFill>
                <a:schemeClr val="bg1"/>
              </a:solidFill>
              <a:latin typeface="ClanLF-Bold" pitchFamily="34" charset="0"/>
            </a:endParaRPr>
          </a:p>
          <a:p>
            <a:pPr marL="342900" indent="-342900">
              <a:buFont typeface="Arial" panose="020B0604020202020204" pitchFamily="34" charset="0"/>
              <a:buChar char="•"/>
              <a:defRPr/>
            </a:pPr>
            <a:r>
              <a:rPr lang="en-US" i="1" dirty="0">
                <a:solidFill>
                  <a:schemeClr val="bg1"/>
                </a:solidFill>
                <a:latin typeface="ClanLF-Bold" pitchFamily="34" charset="0"/>
              </a:rPr>
              <a:t>Puts undue influence on the free will of the </a:t>
            </a:r>
            <a:r>
              <a:rPr lang="en-US" i="1" dirty="0" smtClean="0">
                <a:solidFill>
                  <a:schemeClr val="bg1"/>
                </a:solidFill>
                <a:latin typeface="ClanLF-Bold" pitchFamily="34" charset="0"/>
              </a:rPr>
              <a:t>voters. </a:t>
            </a:r>
            <a:br>
              <a:rPr lang="en-US" i="1" dirty="0" smtClean="0">
                <a:solidFill>
                  <a:schemeClr val="bg1"/>
                </a:solidFill>
                <a:latin typeface="ClanLF-Bold" pitchFamily="34" charset="0"/>
              </a:rPr>
            </a:br>
            <a:r>
              <a:rPr lang="en-US" i="1" dirty="0" smtClean="0">
                <a:solidFill>
                  <a:schemeClr val="bg1"/>
                </a:solidFill>
                <a:latin typeface="ClanLF-Bold" pitchFamily="34" charset="0"/>
              </a:rPr>
              <a:t>Encourages </a:t>
            </a:r>
            <a:r>
              <a:rPr lang="en-US" i="1" dirty="0">
                <a:solidFill>
                  <a:schemeClr val="bg1"/>
                </a:solidFill>
                <a:latin typeface="ClanLF-Bold" pitchFamily="34" charset="0"/>
              </a:rPr>
              <a:t>money power and disturbs level playing field in </a:t>
            </a:r>
            <a:r>
              <a:rPr lang="en-US" i="1" dirty="0" smtClean="0">
                <a:solidFill>
                  <a:schemeClr val="bg1"/>
                </a:solidFill>
                <a:latin typeface="ClanLF-Bold" pitchFamily="34" charset="0"/>
              </a:rPr>
              <a:t>elections</a:t>
            </a:r>
          </a:p>
          <a:p>
            <a:pPr marL="342900" indent="-342900" algn="just">
              <a:buFont typeface="Arial" panose="020B0604020202020204" pitchFamily="34" charset="0"/>
              <a:buChar char="•"/>
              <a:defRPr/>
            </a:pPr>
            <a:endParaRPr lang="en-US" i="1" dirty="0" smtClean="0">
              <a:solidFill>
                <a:schemeClr val="bg1"/>
              </a:solidFill>
              <a:latin typeface="ClanLF-Bold" pitchFamily="34" charset="0"/>
            </a:endParaRPr>
          </a:p>
          <a:p>
            <a:pPr marL="342900" indent="-342900" algn="just">
              <a:buFont typeface="Arial" panose="020B0604020202020204" pitchFamily="34" charset="0"/>
              <a:buChar char="•"/>
              <a:defRPr/>
            </a:pPr>
            <a:r>
              <a:rPr lang="en-US" i="1" dirty="0">
                <a:solidFill>
                  <a:schemeClr val="bg1"/>
                </a:solidFill>
                <a:latin typeface="ClanLF-Bold" pitchFamily="34" charset="0"/>
              </a:rPr>
              <a:t>It misleads the public</a:t>
            </a:r>
          </a:p>
          <a:p>
            <a:pPr marL="342900" indent="-342900" algn="just">
              <a:buFont typeface="Arial" panose="020B0604020202020204" pitchFamily="34" charset="0"/>
              <a:buChar char="•"/>
              <a:defRPr/>
            </a:pPr>
            <a:endParaRPr lang="en-US" i="1" dirty="0">
              <a:solidFill>
                <a:schemeClr val="bg1"/>
              </a:solidFill>
              <a:latin typeface="ClanLF-Bold" pitchFamily="34" charset="0"/>
            </a:endParaRPr>
          </a:p>
          <a:p>
            <a:pPr algn="just">
              <a:defRPr/>
            </a:pPr>
            <a:endParaRPr lang="en-US" i="1" dirty="0">
              <a:solidFill>
                <a:schemeClr val="bg1"/>
              </a:solidFill>
              <a:latin typeface="ClanLF-Bold" pitchFamily="34" charset="0"/>
            </a:endParaRPr>
          </a:p>
          <a:p>
            <a:pPr algn="just">
              <a:defRPr/>
            </a:pPr>
            <a:endParaRPr lang="en-US" i="1" dirty="0">
              <a:solidFill>
                <a:schemeClr val="bg1"/>
              </a:solidFill>
              <a:latin typeface="ClanLF-Bold" pitchFamily="34" charset="0"/>
            </a:endParaRPr>
          </a:p>
          <a:p>
            <a:pPr eaLnBrk="1" hangingPunct="1"/>
            <a:endParaRPr lang="en-US" altLang="en-US" i="1" dirty="0">
              <a:solidFill>
                <a:schemeClr val="bg1"/>
              </a:solidFill>
              <a:latin typeface="ClanLF-Bold" pitchFamily="34" charset="0"/>
            </a:endParaRPr>
          </a:p>
        </p:txBody>
      </p:sp>
    </p:spTree>
    <p:extLst>
      <p:ext uri="{BB962C8B-B14F-4D97-AF65-F5344CB8AC3E}">
        <p14:creationId xmlns:p14="http://schemas.microsoft.com/office/powerpoint/2010/main" xmlns="" val="311236628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Content Placeholder 5"/>
          <p:cNvSpPr>
            <a:spLocks noGrp="1"/>
          </p:cNvSpPr>
          <p:nvPr>
            <p:ph idx="1"/>
          </p:nvPr>
        </p:nvSpPr>
        <p:spPr>
          <a:xfrm>
            <a:off x="1250346" y="1243641"/>
            <a:ext cx="9691307" cy="5334000"/>
          </a:xfrm>
        </p:spPr>
        <p:txBody>
          <a:bodyPr rtlCol="0">
            <a:normAutofit fontScale="92500" lnSpcReduction="10000"/>
          </a:bodyPr>
          <a:lstStyle/>
          <a:p>
            <a:pPr>
              <a:lnSpc>
                <a:spcPct val="110000"/>
              </a:lnSpc>
              <a:spcBef>
                <a:spcPts val="800"/>
              </a:spcBef>
              <a:spcAft>
                <a:spcPts val="800"/>
              </a:spcAft>
              <a:defRPr/>
            </a:pPr>
            <a:r>
              <a:rPr lang="en-US" sz="2400" i="1" dirty="0">
                <a:solidFill>
                  <a:schemeClr val="bg1"/>
                </a:solidFill>
                <a:latin typeface="ClanLF-Bold" pitchFamily="34" charset="0"/>
              </a:rPr>
              <a:t>Identical articles with photographs and headlines appearing in competing publications </a:t>
            </a:r>
            <a:r>
              <a:rPr lang="en-US" sz="2400" dirty="0">
                <a:solidFill>
                  <a:schemeClr val="bg1"/>
                </a:solidFill>
                <a:latin typeface="ClanLF-Bold" pitchFamily="34" charset="0"/>
              </a:rPr>
              <a:t>either carrying by-lines of different authors around the same time or without any author’s name</a:t>
            </a:r>
          </a:p>
          <a:p>
            <a:pPr>
              <a:lnSpc>
                <a:spcPct val="110000"/>
              </a:lnSpc>
              <a:spcBef>
                <a:spcPts val="800"/>
              </a:spcBef>
              <a:spcAft>
                <a:spcPts val="800"/>
              </a:spcAft>
              <a:defRPr/>
            </a:pPr>
            <a:endParaRPr lang="en-US" sz="2400" dirty="0">
              <a:solidFill>
                <a:schemeClr val="bg1"/>
              </a:solidFill>
              <a:latin typeface="ClanLF-Bold" pitchFamily="34" charset="0"/>
            </a:endParaRPr>
          </a:p>
          <a:p>
            <a:pPr>
              <a:lnSpc>
                <a:spcPct val="110000"/>
              </a:lnSpc>
              <a:spcBef>
                <a:spcPts val="800"/>
              </a:spcBef>
              <a:spcAft>
                <a:spcPts val="800"/>
              </a:spcAft>
              <a:defRPr/>
            </a:pPr>
            <a:r>
              <a:rPr lang="en-US" sz="2400" i="1" dirty="0">
                <a:solidFill>
                  <a:schemeClr val="bg1"/>
                </a:solidFill>
                <a:latin typeface="ClanLF-Bold" pitchFamily="34" charset="0"/>
              </a:rPr>
              <a:t>On the same page of specific newspapers, articles praising competing candidates claiming that both are likely to win the same elections</a:t>
            </a:r>
          </a:p>
          <a:p>
            <a:pPr>
              <a:lnSpc>
                <a:spcPct val="110000"/>
              </a:lnSpc>
              <a:spcBef>
                <a:spcPts val="800"/>
              </a:spcBef>
              <a:spcAft>
                <a:spcPts val="800"/>
              </a:spcAft>
              <a:defRPr/>
            </a:pPr>
            <a:endParaRPr lang="en-US" sz="2400" dirty="0">
              <a:solidFill>
                <a:schemeClr val="bg1"/>
              </a:solidFill>
              <a:latin typeface="ClanLF-Bold" pitchFamily="34" charset="0"/>
            </a:endParaRPr>
          </a:p>
          <a:p>
            <a:pPr>
              <a:lnSpc>
                <a:spcPct val="110000"/>
              </a:lnSpc>
              <a:spcBef>
                <a:spcPts val="800"/>
              </a:spcBef>
              <a:spcAft>
                <a:spcPts val="800"/>
              </a:spcAft>
              <a:defRPr/>
            </a:pPr>
            <a:r>
              <a:rPr lang="en-US" sz="2400" i="1" dirty="0">
                <a:solidFill>
                  <a:schemeClr val="bg1"/>
                </a:solidFill>
                <a:latin typeface="ClanLF-Bold" pitchFamily="34" charset="0"/>
              </a:rPr>
              <a:t>News item stating that one candidate is getting support of each and every section of society and that he would win elections from the constituency </a:t>
            </a:r>
          </a:p>
          <a:p>
            <a:pPr>
              <a:lnSpc>
                <a:spcPct val="110000"/>
              </a:lnSpc>
              <a:spcBef>
                <a:spcPts val="800"/>
              </a:spcBef>
              <a:spcAft>
                <a:spcPts val="800"/>
              </a:spcAft>
              <a:defRPr/>
            </a:pPr>
            <a:endParaRPr lang="en-US" sz="2400" dirty="0">
              <a:solidFill>
                <a:schemeClr val="bg1"/>
              </a:solidFill>
              <a:latin typeface="ClanLF-Bold" pitchFamily="34" charset="0"/>
            </a:endParaRPr>
          </a:p>
          <a:p>
            <a:pPr>
              <a:lnSpc>
                <a:spcPct val="110000"/>
              </a:lnSpc>
              <a:spcBef>
                <a:spcPts val="800"/>
              </a:spcBef>
              <a:spcAft>
                <a:spcPts val="800"/>
              </a:spcAft>
              <a:defRPr/>
            </a:pPr>
            <a:r>
              <a:rPr lang="en-US" sz="2400" i="1" dirty="0">
                <a:solidFill>
                  <a:schemeClr val="bg1"/>
                </a:solidFill>
                <a:latin typeface="ClanLF-Bold" pitchFamily="34" charset="0"/>
              </a:rPr>
              <a:t>Small events of a specific candidate given wider coverage while his opponents are not covered at al</a:t>
            </a:r>
            <a:r>
              <a:rPr lang="en-US" sz="2400" dirty="0">
                <a:solidFill>
                  <a:schemeClr val="bg1"/>
                </a:solidFill>
                <a:latin typeface="ClanLF-Bold" pitchFamily="34" charset="0"/>
              </a:rPr>
              <a:t>l.</a:t>
            </a:r>
          </a:p>
        </p:txBody>
      </p:sp>
      <p:sp>
        <p:nvSpPr>
          <p:cNvPr id="7" name="Text Box 5"/>
          <p:cNvSpPr txBox="1">
            <a:spLocks noChangeArrowheads="1"/>
          </p:cNvSpPr>
          <p:nvPr/>
        </p:nvSpPr>
        <p:spPr bwMode="auto">
          <a:xfrm>
            <a:off x="493144" y="313286"/>
            <a:ext cx="11205712" cy="677108"/>
          </a:xfrm>
          <a:prstGeom prst="rect">
            <a:avLst/>
          </a:prstGeom>
          <a:noFill/>
          <a:ln w="9525">
            <a:noFill/>
            <a:miter lim="800000"/>
            <a:headEnd/>
            <a:tailEnd/>
          </a:ln>
        </p:spPr>
        <p:txBody>
          <a:bodyPr wrap="square">
            <a:spAutoFit/>
          </a:bodyPr>
          <a:lstStyle/>
          <a:p>
            <a:pPr>
              <a:spcBef>
                <a:spcPct val="50000"/>
              </a:spcBef>
              <a:defRPr/>
            </a:pPr>
            <a:r>
              <a:rPr lang="en-US" sz="3800" b="1" i="1" dirty="0">
                <a:solidFill>
                  <a:srgbClr val="FFFF00"/>
                </a:solidFill>
                <a:latin typeface="ClanLF-Bold" pitchFamily="34" charset="0"/>
              </a:rPr>
              <a:t>Paid News : </a:t>
            </a:r>
            <a:r>
              <a:rPr lang="en-US" sz="3800" b="1" i="1" dirty="0" smtClean="0">
                <a:solidFill>
                  <a:srgbClr val="FFFF00"/>
                </a:solidFill>
                <a:latin typeface="ClanLF-Bold" pitchFamily="34" charset="0"/>
              </a:rPr>
              <a:t>How to Adjust Some Illustration</a:t>
            </a:r>
            <a:endParaRPr lang="en-US" sz="3800" b="1" i="1" dirty="0">
              <a:solidFill>
                <a:srgbClr val="FFFF00"/>
              </a:solidFill>
              <a:latin typeface="ClanLF-Bold" pitchFamily="34" charset="0"/>
            </a:endParaRPr>
          </a:p>
        </p:txBody>
      </p:sp>
    </p:spTree>
    <p:extLst>
      <p:ext uri="{BB962C8B-B14F-4D97-AF65-F5344CB8AC3E}">
        <p14:creationId xmlns:p14="http://schemas.microsoft.com/office/powerpoint/2010/main" xmlns="" val="75325704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1507" name="Content Placeholder 5"/>
          <p:cNvSpPr>
            <a:spLocks noGrp="1"/>
          </p:cNvSpPr>
          <p:nvPr>
            <p:ph idx="1"/>
          </p:nvPr>
        </p:nvSpPr>
        <p:spPr>
          <a:xfrm>
            <a:off x="698739" y="1600200"/>
            <a:ext cx="10877910" cy="5257800"/>
          </a:xfrm>
        </p:spPr>
        <p:txBody>
          <a:bodyPr>
            <a:normAutofit/>
          </a:bodyPr>
          <a:lstStyle/>
          <a:p>
            <a:r>
              <a:rPr lang="en-US" altLang="en-US" sz="2200" i="1" dirty="0" smtClean="0">
                <a:solidFill>
                  <a:schemeClr val="bg1"/>
                </a:solidFill>
                <a:latin typeface="ClanLF-Bold" pitchFamily="34" charset="0"/>
              </a:rPr>
              <a:t>The </a:t>
            </a:r>
            <a:r>
              <a:rPr lang="en-US" altLang="en-US" sz="2200" i="1" dirty="0">
                <a:solidFill>
                  <a:schemeClr val="bg1"/>
                </a:solidFill>
                <a:latin typeface="ClanLF-Bold" pitchFamily="34" charset="0"/>
              </a:rPr>
              <a:t>Commission has appointed Media Certification and Monitoring Committee (MCMC) at District and State levels to monitor media for Paid News. They scrutinize all newspapers and electronic media to locate political advertisement in the garb of news items and take appropriate action against concerned candidates as per existing instructions of the </a:t>
            </a:r>
            <a:r>
              <a:rPr lang="en-US" altLang="en-US" sz="2200" i="1" dirty="0" smtClean="0">
                <a:solidFill>
                  <a:schemeClr val="bg1"/>
                </a:solidFill>
                <a:latin typeface="ClanLF-Bold" pitchFamily="34" charset="0"/>
              </a:rPr>
              <a:t>Commission</a:t>
            </a:r>
          </a:p>
          <a:p>
            <a:endParaRPr lang="en-US" altLang="en-US" sz="2200" i="1" dirty="0">
              <a:solidFill>
                <a:schemeClr val="bg1"/>
              </a:solidFill>
              <a:latin typeface="ClanLF-Bold" pitchFamily="34" charset="0"/>
            </a:endParaRPr>
          </a:p>
          <a:p>
            <a:pPr>
              <a:lnSpc>
                <a:spcPct val="110000"/>
              </a:lnSpc>
            </a:pPr>
            <a:r>
              <a:rPr lang="en-US" altLang="en-US" sz="2200" b="1" i="1" dirty="0" smtClean="0">
                <a:solidFill>
                  <a:schemeClr val="bg1"/>
                </a:solidFill>
                <a:latin typeface="ClanLF-Bold" pitchFamily="34" charset="0"/>
              </a:rPr>
              <a:t>In </a:t>
            </a:r>
            <a:r>
              <a:rPr lang="en-US" altLang="en-US" sz="2200" b="1" i="1" dirty="0">
                <a:solidFill>
                  <a:schemeClr val="bg1"/>
                </a:solidFill>
                <a:latin typeface="ClanLF-Bold" pitchFamily="34" charset="0"/>
              </a:rPr>
              <a:t>suspected cases of Paid News</a:t>
            </a:r>
            <a:r>
              <a:rPr lang="en-US" altLang="en-US" sz="2200" i="1" dirty="0">
                <a:solidFill>
                  <a:schemeClr val="bg1"/>
                </a:solidFill>
                <a:latin typeface="ClanLF-Bold" pitchFamily="34" charset="0"/>
              </a:rPr>
              <a:t>, the committee shall intimate the RO </a:t>
            </a:r>
            <a:r>
              <a:rPr lang="en-US" altLang="en-US" sz="2200" i="1" dirty="0" smtClean="0">
                <a:solidFill>
                  <a:schemeClr val="bg1"/>
                </a:solidFill>
                <a:latin typeface="ClanLF-Bold" pitchFamily="34" charset="0"/>
              </a:rPr>
              <a:t>to</a:t>
            </a:r>
            <a:br>
              <a:rPr lang="en-US" altLang="en-US" sz="2200" i="1" dirty="0" smtClean="0">
                <a:solidFill>
                  <a:schemeClr val="bg1"/>
                </a:solidFill>
                <a:latin typeface="ClanLF-Bold" pitchFamily="34" charset="0"/>
              </a:rPr>
            </a:br>
            <a:r>
              <a:rPr lang="en-US" altLang="en-US" sz="2200" i="1" dirty="0" smtClean="0">
                <a:solidFill>
                  <a:schemeClr val="bg1"/>
                </a:solidFill>
                <a:latin typeface="ClanLF-Bold" pitchFamily="34" charset="0"/>
              </a:rPr>
              <a:t>issue </a:t>
            </a:r>
            <a:r>
              <a:rPr lang="en-US" altLang="en-US" sz="2200" i="1" dirty="0">
                <a:solidFill>
                  <a:schemeClr val="bg1"/>
                </a:solidFill>
                <a:latin typeface="ClanLF-Bold" pitchFamily="34" charset="0"/>
              </a:rPr>
              <a:t>notices </a:t>
            </a:r>
            <a:r>
              <a:rPr lang="en-US" altLang="en-US" sz="2200" i="1" dirty="0" smtClean="0">
                <a:solidFill>
                  <a:schemeClr val="bg1"/>
                </a:solidFill>
                <a:latin typeface="ClanLF-Bold" pitchFamily="34" charset="0"/>
              </a:rPr>
              <a:t>to candidates </a:t>
            </a:r>
            <a:r>
              <a:rPr lang="en-US" altLang="en-US" sz="2200" i="1" dirty="0">
                <a:solidFill>
                  <a:schemeClr val="bg1"/>
                </a:solidFill>
                <a:latin typeface="ClanLF-Bold" pitchFamily="34" charset="0"/>
              </a:rPr>
              <a:t>for inclusion of actual expenditure on published matter or notional expenditure based on DIPR/DAVP rates in election </a:t>
            </a:r>
            <a:r>
              <a:rPr lang="en-US" altLang="en-US" sz="2200" i="1" dirty="0" smtClean="0">
                <a:solidFill>
                  <a:schemeClr val="bg1"/>
                </a:solidFill>
                <a:latin typeface="ClanLF-Bold" pitchFamily="34" charset="0"/>
              </a:rPr>
              <a:t>accounts. A </a:t>
            </a:r>
            <a:r>
              <a:rPr lang="en-US" altLang="en-US" sz="2200" i="1" dirty="0">
                <a:solidFill>
                  <a:schemeClr val="bg1"/>
                </a:solidFill>
                <a:latin typeface="ClanLF-Bold" pitchFamily="34" charset="0"/>
              </a:rPr>
              <a:t>copy of the notice is to be marked to the Expenditure </a:t>
            </a:r>
            <a:r>
              <a:rPr lang="en-US" altLang="en-US" sz="2200" i="1" dirty="0" smtClean="0">
                <a:solidFill>
                  <a:schemeClr val="bg1"/>
                </a:solidFill>
                <a:latin typeface="ClanLF-Bold" pitchFamily="34" charset="0"/>
              </a:rPr>
              <a:t>Observer</a:t>
            </a:r>
            <a:endParaRPr lang="en-US" altLang="en-US" sz="2200" i="1" dirty="0">
              <a:solidFill>
                <a:schemeClr val="bg1"/>
              </a:solidFill>
              <a:latin typeface="ClanLF-Bold" pitchFamily="34" charset="0"/>
            </a:endParaRPr>
          </a:p>
          <a:p>
            <a:endParaRPr lang="en-US" altLang="en-US" sz="2200" i="1" dirty="0">
              <a:solidFill>
                <a:schemeClr val="bg1"/>
              </a:solidFill>
              <a:latin typeface="ClanLF-Bold" pitchFamily="34" charset="0"/>
            </a:endParaRPr>
          </a:p>
          <a:p>
            <a:r>
              <a:rPr lang="en-US" altLang="en-US" sz="2200" i="1" dirty="0">
                <a:solidFill>
                  <a:schemeClr val="bg1"/>
                </a:solidFill>
                <a:latin typeface="ClanLF-Bold" pitchFamily="34" charset="0"/>
              </a:rPr>
              <a:t>	</a:t>
            </a:r>
          </a:p>
          <a:p>
            <a:endParaRPr lang="en-US" altLang="en-US" sz="2200" i="1" dirty="0">
              <a:solidFill>
                <a:schemeClr val="bg1"/>
              </a:solidFill>
              <a:latin typeface="ClanLF-Bold" pitchFamily="34" charset="0"/>
            </a:endParaRPr>
          </a:p>
        </p:txBody>
      </p:sp>
      <p:sp>
        <p:nvSpPr>
          <p:cNvPr id="5" name="Text Box 5"/>
          <p:cNvSpPr txBox="1">
            <a:spLocks noChangeArrowheads="1"/>
          </p:cNvSpPr>
          <p:nvPr/>
        </p:nvSpPr>
        <p:spPr bwMode="auto">
          <a:xfrm>
            <a:off x="577970" y="376406"/>
            <a:ext cx="10998679" cy="784830"/>
          </a:xfrm>
          <a:prstGeom prst="rect">
            <a:avLst/>
          </a:prstGeom>
          <a:noFill/>
          <a:ln w="9525">
            <a:noFill/>
            <a:miter lim="800000"/>
            <a:headEnd/>
            <a:tailEnd/>
          </a:ln>
        </p:spPr>
        <p:txBody>
          <a:bodyPr wrap="square">
            <a:spAutoFit/>
          </a:bodyPr>
          <a:lstStyle/>
          <a:p>
            <a:pPr>
              <a:spcBef>
                <a:spcPct val="50000"/>
              </a:spcBef>
              <a:defRPr/>
            </a:pPr>
            <a:r>
              <a:rPr lang="en-US" sz="4500" b="1" i="1" dirty="0">
                <a:solidFill>
                  <a:srgbClr val="FFFF00"/>
                </a:solidFill>
                <a:latin typeface="ClanLF-Bold" pitchFamily="34" charset="0"/>
              </a:rPr>
              <a:t>Paid News : </a:t>
            </a:r>
            <a:r>
              <a:rPr lang="en-US" sz="4500" b="1" i="1" dirty="0" smtClean="0">
                <a:solidFill>
                  <a:srgbClr val="FFFF00"/>
                </a:solidFill>
                <a:latin typeface="ClanLF-Bold" pitchFamily="34" charset="0"/>
              </a:rPr>
              <a:t>Mechanism to deal with</a:t>
            </a:r>
            <a:endParaRPr lang="en-US" sz="4500" b="1" i="1" dirty="0">
              <a:solidFill>
                <a:srgbClr val="FFFF00"/>
              </a:solidFill>
              <a:latin typeface="ClanLF-Bold" pitchFamily="34" charset="0"/>
            </a:endParaRPr>
          </a:p>
        </p:txBody>
      </p:sp>
    </p:spTree>
    <p:extLst>
      <p:ext uri="{BB962C8B-B14F-4D97-AF65-F5344CB8AC3E}">
        <p14:creationId xmlns:p14="http://schemas.microsoft.com/office/powerpoint/2010/main" xmlns="" val="300034176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9699" name="Content Placeholder 5"/>
          <p:cNvSpPr>
            <a:spLocks noGrp="1"/>
          </p:cNvSpPr>
          <p:nvPr>
            <p:ph idx="1"/>
          </p:nvPr>
        </p:nvSpPr>
        <p:spPr>
          <a:xfrm>
            <a:off x="775094" y="1286607"/>
            <a:ext cx="10408721" cy="5257800"/>
          </a:xfrm>
        </p:spPr>
        <p:txBody>
          <a:bodyPr>
            <a:normAutofit fontScale="85000" lnSpcReduction="20000"/>
          </a:bodyPr>
          <a:lstStyle/>
          <a:p>
            <a:pPr eaLnBrk="1" hangingPunct="1">
              <a:lnSpc>
                <a:spcPct val="110000"/>
              </a:lnSpc>
              <a:spcBef>
                <a:spcPct val="40000"/>
              </a:spcBef>
            </a:pPr>
            <a:r>
              <a:rPr lang="en-US" altLang="en-US" sz="2400" i="1" dirty="0">
                <a:solidFill>
                  <a:schemeClr val="bg1"/>
                </a:solidFill>
                <a:latin typeface="ClanLF-Bold" pitchFamily="34" charset="0"/>
                <a:cs typeface="Times New Roman" panose="02020603050405020304" pitchFamily="18" charset="0"/>
              </a:rPr>
              <a:t>On reference </a:t>
            </a:r>
            <a:r>
              <a:rPr lang="en-US" altLang="en-US" sz="2400" i="1" dirty="0" smtClean="0">
                <a:solidFill>
                  <a:schemeClr val="bg1"/>
                </a:solidFill>
                <a:latin typeface="ClanLF-Bold" pitchFamily="34" charset="0"/>
                <a:cs typeface="Times New Roman" panose="02020603050405020304" pitchFamily="18" charset="0"/>
              </a:rPr>
              <a:t>District MCMC shall </a:t>
            </a:r>
            <a:r>
              <a:rPr lang="en-US" altLang="en-US" sz="2400" i="1" dirty="0">
                <a:solidFill>
                  <a:schemeClr val="bg1"/>
                </a:solidFill>
                <a:latin typeface="ClanLF-Bold" pitchFamily="34" charset="0"/>
                <a:cs typeface="Times New Roman" panose="02020603050405020304" pitchFamily="18" charset="0"/>
              </a:rPr>
              <a:t>give notice to the candidates within </a:t>
            </a:r>
            <a:r>
              <a:rPr lang="en-US" altLang="en-US" sz="2400" i="1" dirty="0" smtClean="0">
                <a:solidFill>
                  <a:schemeClr val="bg1"/>
                </a:solidFill>
                <a:latin typeface="ClanLF-Bold" pitchFamily="34" charset="0"/>
                <a:cs typeface="Times New Roman" panose="02020603050405020304" pitchFamily="18" charset="0"/>
              </a:rPr>
              <a:t/>
            </a:r>
            <a:br>
              <a:rPr lang="en-US" altLang="en-US" sz="2400" i="1" dirty="0" smtClean="0">
                <a:solidFill>
                  <a:schemeClr val="bg1"/>
                </a:solidFill>
                <a:latin typeface="ClanLF-Bold" pitchFamily="34" charset="0"/>
                <a:cs typeface="Times New Roman" panose="02020603050405020304" pitchFamily="18" charset="0"/>
              </a:rPr>
            </a:br>
            <a:r>
              <a:rPr lang="en-US" altLang="en-US" sz="2400" i="1" dirty="0" smtClean="0">
                <a:solidFill>
                  <a:schemeClr val="bg1"/>
                </a:solidFill>
                <a:latin typeface="ClanLF-Bold" pitchFamily="34" charset="0"/>
                <a:cs typeface="Times New Roman" panose="02020603050405020304" pitchFamily="18" charset="0"/>
              </a:rPr>
              <a:t>96 hrs. </a:t>
            </a:r>
            <a:r>
              <a:rPr lang="en-US" altLang="en-US" sz="2400" i="1" dirty="0">
                <a:solidFill>
                  <a:schemeClr val="bg1"/>
                </a:solidFill>
                <a:latin typeface="ClanLF-Bold" pitchFamily="34" charset="0"/>
                <a:cs typeface="Times New Roman" panose="02020603050405020304" pitchFamily="18" charset="0"/>
              </a:rPr>
              <a:t>of publication/ broadcast/telecast/receipt of complaint to explain why expenditure should not be added to the candidate’s expenditure. </a:t>
            </a:r>
          </a:p>
          <a:p>
            <a:pPr eaLnBrk="1" hangingPunct="1">
              <a:lnSpc>
                <a:spcPct val="110000"/>
              </a:lnSpc>
              <a:spcBef>
                <a:spcPct val="40000"/>
              </a:spcBef>
            </a:pPr>
            <a:endParaRPr lang="en-US" altLang="en-US" sz="2400" i="1" dirty="0">
              <a:solidFill>
                <a:schemeClr val="bg1"/>
              </a:solidFill>
              <a:latin typeface="ClanLF-Bold" pitchFamily="34" charset="0"/>
              <a:cs typeface="Times New Roman" panose="02020603050405020304" pitchFamily="18" charset="0"/>
            </a:endParaRPr>
          </a:p>
          <a:p>
            <a:pPr eaLnBrk="1" hangingPunct="1">
              <a:lnSpc>
                <a:spcPct val="110000"/>
              </a:lnSpc>
              <a:spcBef>
                <a:spcPct val="40000"/>
              </a:spcBef>
            </a:pPr>
            <a:r>
              <a:rPr lang="en-US" altLang="en-US" sz="2400" i="1" dirty="0">
                <a:solidFill>
                  <a:schemeClr val="bg1"/>
                </a:solidFill>
                <a:latin typeface="ClanLF-Bold" pitchFamily="34" charset="0"/>
                <a:cs typeface="Times New Roman" panose="02020603050405020304" pitchFamily="18" charset="0"/>
              </a:rPr>
              <a:t>District MCMC shall decide on the reply expeditiously and convey to the </a:t>
            </a:r>
            <a:r>
              <a:rPr lang="en-US" altLang="en-US" sz="2400" i="1" dirty="0" smtClean="0">
                <a:solidFill>
                  <a:schemeClr val="bg1"/>
                </a:solidFill>
                <a:latin typeface="ClanLF-Bold" pitchFamily="34" charset="0"/>
                <a:cs typeface="Times New Roman" panose="02020603050405020304" pitchFamily="18" charset="0"/>
              </a:rPr>
              <a:t/>
            </a:r>
            <a:br>
              <a:rPr lang="en-US" altLang="en-US" sz="2400" i="1" dirty="0" smtClean="0">
                <a:solidFill>
                  <a:schemeClr val="bg1"/>
                </a:solidFill>
                <a:latin typeface="ClanLF-Bold" pitchFamily="34" charset="0"/>
                <a:cs typeface="Times New Roman" panose="02020603050405020304" pitchFamily="18" charset="0"/>
              </a:rPr>
            </a:br>
            <a:r>
              <a:rPr lang="en-US" altLang="en-US" sz="2400" i="1" dirty="0" smtClean="0">
                <a:solidFill>
                  <a:schemeClr val="bg1"/>
                </a:solidFill>
                <a:latin typeface="ClanLF-Bold" pitchFamily="34" charset="0"/>
                <a:cs typeface="Times New Roman" panose="02020603050405020304" pitchFamily="18" charset="0"/>
              </a:rPr>
              <a:t>Candidate/Party </a:t>
            </a:r>
            <a:r>
              <a:rPr lang="en-US" altLang="en-US" sz="2400" i="1" dirty="0">
                <a:solidFill>
                  <a:schemeClr val="bg1"/>
                </a:solidFill>
                <a:latin typeface="ClanLF-Bold" pitchFamily="34" charset="0"/>
                <a:cs typeface="Times New Roman" panose="02020603050405020304" pitchFamily="18" charset="0"/>
              </a:rPr>
              <a:t>its final decision. </a:t>
            </a:r>
          </a:p>
          <a:p>
            <a:pPr eaLnBrk="1" hangingPunct="1">
              <a:lnSpc>
                <a:spcPct val="110000"/>
              </a:lnSpc>
              <a:spcBef>
                <a:spcPct val="40000"/>
              </a:spcBef>
              <a:buFont typeface="Arial" panose="020B0604020202020204" pitchFamily="34" charset="0"/>
              <a:buNone/>
            </a:pPr>
            <a:endParaRPr lang="en-US" altLang="en-US" sz="2400" i="1" dirty="0">
              <a:solidFill>
                <a:schemeClr val="bg1"/>
              </a:solidFill>
              <a:latin typeface="ClanLF-Bold" pitchFamily="34" charset="0"/>
              <a:cs typeface="Times New Roman" panose="02020603050405020304" pitchFamily="18" charset="0"/>
            </a:endParaRPr>
          </a:p>
          <a:p>
            <a:pPr eaLnBrk="1" hangingPunct="1">
              <a:lnSpc>
                <a:spcPct val="110000"/>
              </a:lnSpc>
              <a:spcBef>
                <a:spcPct val="40000"/>
              </a:spcBef>
            </a:pPr>
            <a:r>
              <a:rPr lang="en-US" altLang="en-US" sz="2400" i="1" dirty="0">
                <a:solidFill>
                  <a:schemeClr val="bg1"/>
                </a:solidFill>
                <a:latin typeface="ClanLF-Bold" pitchFamily="34" charset="0"/>
                <a:cs typeface="Times New Roman" panose="02020603050405020304" pitchFamily="18" charset="0"/>
              </a:rPr>
              <a:t>In case no reply is received by District MCMC from the candidate within </a:t>
            </a:r>
            <a:r>
              <a:rPr lang="en-US" altLang="en-US" sz="2400" i="1" dirty="0" smtClean="0">
                <a:solidFill>
                  <a:schemeClr val="bg1"/>
                </a:solidFill>
                <a:latin typeface="ClanLF-Bold" pitchFamily="34" charset="0"/>
                <a:cs typeface="Times New Roman" panose="02020603050405020304" pitchFamily="18" charset="0"/>
              </a:rPr>
              <a:t/>
            </a:r>
            <a:br>
              <a:rPr lang="en-US" altLang="en-US" sz="2400" i="1" dirty="0" smtClean="0">
                <a:solidFill>
                  <a:schemeClr val="bg1"/>
                </a:solidFill>
                <a:latin typeface="ClanLF-Bold" pitchFamily="34" charset="0"/>
                <a:cs typeface="Times New Roman" panose="02020603050405020304" pitchFamily="18" charset="0"/>
              </a:rPr>
            </a:br>
            <a:r>
              <a:rPr lang="en-US" altLang="en-US" sz="2400" i="1" dirty="0" smtClean="0">
                <a:solidFill>
                  <a:schemeClr val="bg1"/>
                </a:solidFill>
                <a:latin typeface="ClanLF-Bold" pitchFamily="34" charset="0"/>
                <a:cs typeface="Times New Roman" panose="02020603050405020304" pitchFamily="18" charset="0"/>
              </a:rPr>
              <a:t>48 </a:t>
            </a:r>
            <a:r>
              <a:rPr lang="en-US" altLang="en-US" sz="2400" i="1" dirty="0" err="1">
                <a:solidFill>
                  <a:schemeClr val="bg1"/>
                </a:solidFill>
                <a:latin typeface="ClanLF-Bold" pitchFamily="34" charset="0"/>
                <a:cs typeface="Times New Roman" panose="02020603050405020304" pitchFamily="18" charset="0"/>
              </a:rPr>
              <a:t>hrs</a:t>
            </a:r>
            <a:r>
              <a:rPr lang="en-US" altLang="en-US" sz="2400" i="1" dirty="0">
                <a:solidFill>
                  <a:schemeClr val="bg1"/>
                </a:solidFill>
                <a:latin typeface="ClanLF-Bold" pitchFamily="34" charset="0"/>
                <a:cs typeface="Times New Roman" panose="02020603050405020304" pitchFamily="18" charset="0"/>
              </a:rPr>
              <a:t> of serving of notice, the decision of MCMC will be </a:t>
            </a:r>
            <a:r>
              <a:rPr lang="en-US" altLang="en-US" sz="2400" i="1" dirty="0" smtClean="0">
                <a:solidFill>
                  <a:schemeClr val="bg1"/>
                </a:solidFill>
                <a:latin typeface="ClanLF-Bold" pitchFamily="34" charset="0"/>
                <a:cs typeface="Times New Roman" panose="02020603050405020304" pitchFamily="18" charset="0"/>
              </a:rPr>
              <a:t>final</a:t>
            </a:r>
          </a:p>
          <a:p>
            <a:pPr marL="0" indent="0" eaLnBrk="1" hangingPunct="1">
              <a:lnSpc>
                <a:spcPct val="110000"/>
              </a:lnSpc>
              <a:spcBef>
                <a:spcPct val="40000"/>
              </a:spcBef>
              <a:buNone/>
            </a:pPr>
            <a:r>
              <a:rPr lang="en-US" altLang="en-US" sz="2400" i="1" dirty="0" smtClean="0">
                <a:solidFill>
                  <a:schemeClr val="bg1"/>
                </a:solidFill>
                <a:latin typeface="ClanLF-Bold" pitchFamily="34" charset="0"/>
                <a:cs typeface="Times New Roman" panose="02020603050405020304" pitchFamily="18" charset="0"/>
              </a:rPr>
              <a:t> </a:t>
            </a:r>
          </a:p>
          <a:p>
            <a:pPr>
              <a:lnSpc>
                <a:spcPct val="110000"/>
              </a:lnSpc>
              <a:defRPr/>
            </a:pPr>
            <a:r>
              <a:rPr lang="en-US" sz="2400" i="1" dirty="0">
                <a:solidFill>
                  <a:schemeClr val="bg1"/>
                </a:solidFill>
                <a:latin typeface="ClanLF-Bold" pitchFamily="34" charset="0"/>
              </a:rPr>
              <a:t>The copies of notices, issued by the ROs, along with the paid news should be </a:t>
            </a:r>
            <a:r>
              <a:rPr lang="en-US" sz="2400" i="1" dirty="0" smtClean="0">
                <a:solidFill>
                  <a:schemeClr val="bg1"/>
                </a:solidFill>
                <a:latin typeface="ClanLF-Bold" pitchFamily="34" charset="0"/>
              </a:rPr>
              <a:t/>
            </a:r>
            <a:br>
              <a:rPr lang="en-US" sz="2400" i="1" dirty="0" smtClean="0">
                <a:solidFill>
                  <a:schemeClr val="bg1"/>
                </a:solidFill>
                <a:latin typeface="ClanLF-Bold" pitchFamily="34" charset="0"/>
              </a:rPr>
            </a:br>
            <a:r>
              <a:rPr lang="en-US" sz="2400" i="1" dirty="0" smtClean="0">
                <a:solidFill>
                  <a:schemeClr val="bg1"/>
                </a:solidFill>
                <a:latin typeface="ClanLF-Bold" pitchFamily="34" charset="0"/>
              </a:rPr>
              <a:t>displayed </a:t>
            </a:r>
            <a:r>
              <a:rPr lang="en-US" sz="2400" i="1" dirty="0">
                <a:solidFill>
                  <a:schemeClr val="bg1"/>
                </a:solidFill>
                <a:latin typeface="ClanLF-Bold" pitchFamily="34" charset="0"/>
              </a:rPr>
              <a:t>in the notice board of RO and DEO/CEO website</a:t>
            </a:r>
          </a:p>
          <a:p>
            <a:pPr>
              <a:lnSpc>
                <a:spcPct val="110000"/>
              </a:lnSpc>
              <a:buNone/>
              <a:defRPr/>
            </a:pPr>
            <a:endParaRPr lang="en-US" sz="2400" i="1" dirty="0">
              <a:solidFill>
                <a:schemeClr val="bg1"/>
              </a:solidFill>
              <a:latin typeface="ClanLF-Bold" pitchFamily="34" charset="0"/>
            </a:endParaRPr>
          </a:p>
          <a:p>
            <a:pPr>
              <a:lnSpc>
                <a:spcPct val="110000"/>
              </a:lnSpc>
              <a:defRPr/>
            </a:pPr>
            <a:r>
              <a:rPr lang="en-US" sz="2400" i="1" dirty="0">
                <a:solidFill>
                  <a:schemeClr val="bg1"/>
                </a:solidFill>
                <a:latin typeface="ClanLF-Bold" pitchFamily="34" charset="0"/>
              </a:rPr>
              <a:t>The copies of the same may be given to any member of public on payment of </a:t>
            </a:r>
            <a:r>
              <a:rPr lang="en-US" sz="2400" i="1" dirty="0" smtClean="0">
                <a:solidFill>
                  <a:schemeClr val="bg1"/>
                </a:solidFill>
                <a:latin typeface="ClanLF-Bold" pitchFamily="34" charset="0"/>
              </a:rPr>
              <a:t/>
            </a:r>
            <a:br>
              <a:rPr lang="en-US" sz="2400" i="1" dirty="0" smtClean="0">
                <a:solidFill>
                  <a:schemeClr val="bg1"/>
                </a:solidFill>
                <a:latin typeface="ClanLF-Bold" pitchFamily="34" charset="0"/>
              </a:rPr>
            </a:br>
            <a:r>
              <a:rPr lang="en-US" sz="2400" i="1" dirty="0" err="1" smtClean="0">
                <a:solidFill>
                  <a:schemeClr val="bg1"/>
                </a:solidFill>
                <a:latin typeface="ClanLF-Bold" pitchFamily="34" charset="0"/>
              </a:rPr>
              <a:t>Rs</a:t>
            </a:r>
            <a:r>
              <a:rPr lang="en-US" sz="2400" i="1" dirty="0" smtClean="0">
                <a:solidFill>
                  <a:schemeClr val="bg1"/>
                </a:solidFill>
                <a:latin typeface="ClanLF-Bold" pitchFamily="34" charset="0"/>
              </a:rPr>
              <a:t> </a:t>
            </a:r>
            <a:r>
              <a:rPr lang="en-US" sz="2400" i="1" dirty="0">
                <a:solidFill>
                  <a:schemeClr val="bg1"/>
                </a:solidFill>
                <a:latin typeface="ClanLF-Bold" pitchFamily="34" charset="0"/>
              </a:rPr>
              <a:t>1/per page.</a:t>
            </a:r>
          </a:p>
          <a:p>
            <a:pPr eaLnBrk="1" hangingPunct="1">
              <a:lnSpc>
                <a:spcPct val="110000"/>
              </a:lnSpc>
              <a:spcBef>
                <a:spcPct val="40000"/>
              </a:spcBef>
            </a:pPr>
            <a:endParaRPr lang="en-US" altLang="en-US" sz="2400" i="1" dirty="0">
              <a:solidFill>
                <a:schemeClr val="bg1"/>
              </a:solidFill>
              <a:latin typeface="ClanLF-Bold" pitchFamily="34" charset="0"/>
              <a:cs typeface="Times New Roman" panose="02020603050405020304" pitchFamily="18" charset="0"/>
            </a:endParaRPr>
          </a:p>
        </p:txBody>
      </p:sp>
      <p:sp>
        <p:nvSpPr>
          <p:cNvPr id="5" name="Text Box 5"/>
          <p:cNvSpPr txBox="1">
            <a:spLocks noChangeArrowheads="1"/>
          </p:cNvSpPr>
          <p:nvPr/>
        </p:nvSpPr>
        <p:spPr bwMode="auto">
          <a:xfrm>
            <a:off x="1871933" y="291468"/>
            <a:ext cx="8010622" cy="784830"/>
          </a:xfrm>
          <a:prstGeom prst="rect">
            <a:avLst/>
          </a:prstGeom>
          <a:noFill/>
          <a:ln w="9525">
            <a:noFill/>
            <a:miter lim="800000"/>
            <a:headEnd/>
            <a:tailEnd/>
          </a:ln>
        </p:spPr>
        <p:txBody>
          <a:bodyPr wrap="square">
            <a:spAutoFit/>
          </a:bodyPr>
          <a:lstStyle/>
          <a:p>
            <a:pPr>
              <a:spcBef>
                <a:spcPct val="50000"/>
              </a:spcBef>
              <a:defRPr/>
            </a:pPr>
            <a:r>
              <a:rPr lang="en-US" sz="4500" b="1" i="1" dirty="0" smtClean="0">
                <a:solidFill>
                  <a:srgbClr val="FFFF00"/>
                </a:solidFill>
                <a:latin typeface="ClanLF-Bold" pitchFamily="34" charset="0"/>
              </a:rPr>
              <a:t>District MCMC : Timelines</a:t>
            </a:r>
            <a:endParaRPr lang="en-US" sz="4500" b="1" i="1" dirty="0">
              <a:solidFill>
                <a:srgbClr val="FFFF00"/>
              </a:solidFill>
              <a:latin typeface="ClanLF-Bold" pitchFamily="34" charset="0"/>
            </a:endParaRPr>
          </a:p>
        </p:txBody>
      </p:sp>
    </p:spTree>
    <p:extLst>
      <p:ext uri="{BB962C8B-B14F-4D97-AF65-F5344CB8AC3E}">
        <p14:creationId xmlns:p14="http://schemas.microsoft.com/office/powerpoint/2010/main" xmlns="" val="330447837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9813" y="2872326"/>
            <a:ext cx="11112374" cy="4756244"/>
          </a:xfrm>
        </p:spPr>
        <p:txBody>
          <a:bodyPr>
            <a:normAutofit/>
          </a:bodyPr>
          <a:lstStyle/>
          <a:p>
            <a:pPr marL="0" indent="0" algn="ctr">
              <a:buNone/>
            </a:pPr>
            <a:endParaRPr lang="en-IN" sz="9600" i="1" dirty="0" smtClean="0">
              <a:solidFill>
                <a:srgbClr val="FFC000"/>
              </a:solidFill>
              <a:latin typeface="Clan-Black" pitchFamily="34" charset="0"/>
            </a:endParaRPr>
          </a:p>
          <a:p>
            <a:pPr marL="0" indent="0" algn="ctr">
              <a:buNone/>
            </a:pPr>
            <a:r>
              <a:rPr lang="en-IN" sz="9600" i="1" dirty="0" smtClean="0">
                <a:solidFill>
                  <a:srgbClr val="FFC000"/>
                </a:solidFill>
                <a:latin typeface="Clan-Black" pitchFamily="34" charset="0"/>
              </a:rPr>
              <a:t>Media Watch</a:t>
            </a:r>
            <a:endParaRPr lang="en-IN" sz="9600" i="1" dirty="0">
              <a:solidFill>
                <a:srgbClr val="FFC000"/>
              </a:solidFill>
              <a:latin typeface="Clan-Black" pitchFamily="34" charset="0"/>
            </a:endParaRPr>
          </a:p>
        </p:txBody>
      </p:sp>
      <p:sp>
        <p:nvSpPr>
          <p:cNvPr id="5" name="Rectangle 4"/>
          <p:cNvSpPr/>
          <p:nvPr/>
        </p:nvSpPr>
        <p:spPr>
          <a:xfrm>
            <a:off x="5832892" y="5717102"/>
            <a:ext cx="6096000" cy="923330"/>
          </a:xfrm>
          <a:prstGeom prst="rect">
            <a:avLst/>
          </a:prstGeom>
        </p:spPr>
        <p:txBody>
          <a:bodyPr>
            <a:spAutoFit/>
          </a:bodyPr>
          <a:lstStyle/>
          <a:p>
            <a:pPr algn="r"/>
            <a:endParaRPr lang="en-US" dirty="0">
              <a:solidFill>
                <a:schemeClr val="bg1"/>
              </a:solidFill>
              <a:latin typeface="Helvetica 65 Medium" pitchFamily="34" charset="0"/>
              <a:cs typeface="Arial" panose="020B0604020202020204" pitchFamily="34" charset="0"/>
            </a:endParaRPr>
          </a:p>
          <a:p>
            <a:pPr algn="r"/>
            <a:endParaRPr lang="en-US" dirty="0">
              <a:solidFill>
                <a:schemeClr val="bg1"/>
              </a:solidFill>
              <a:latin typeface="Helvetica 65 Medium" pitchFamily="34" charset="0"/>
              <a:cs typeface="Arial" panose="020B0604020202020204" pitchFamily="34" charset="0"/>
            </a:endParaRPr>
          </a:p>
          <a:p>
            <a:pPr algn="r"/>
            <a:r>
              <a:rPr lang="en-US" dirty="0" smtClean="0">
                <a:solidFill>
                  <a:schemeClr val="bg1"/>
                </a:solidFill>
                <a:latin typeface="Helvetica 65 Medium" pitchFamily="34" charset="0"/>
                <a:cs typeface="Arial" panose="020B0604020202020204" pitchFamily="34" charset="0"/>
              </a:rPr>
              <a:t>CHIEF </a:t>
            </a:r>
            <a:r>
              <a:rPr lang="en-US" dirty="0">
                <a:solidFill>
                  <a:schemeClr val="bg1"/>
                </a:solidFill>
                <a:latin typeface="Helvetica 65 Medium" pitchFamily="34" charset="0"/>
                <a:cs typeface="Arial" panose="020B0604020202020204" pitchFamily="34" charset="0"/>
              </a:rPr>
              <a:t>ELECTORAL OFFICER, WEST BENGAL</a:t>
            </a:r>
          </a:p>
        </p:txBody>
      </p:sp>
    </p:spTree>
    <p:extLst>
      <p:ext uri="{BB962C8B-B14F-4D97-AF65-F5344CB8AC3E}">
        <p14:creationId xmlns:p14="http://schemas.microsoft.com/office/powerpoint/2010/main" xmlns="" val="203990782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7651" name="Content Placeholder 5"/>
          <p:cNvSpPr>
            <a:spLocks noGrp="1"/>
          </p:cNvSpPr>
          <p:nvPr>
            <p:ph idx="1"/>
          </p:nvPr>
        </p:nvSpPr>
        <p:spPr>
          <a:xfrm>
            <a:off x="401840" y="1562747"/>
            <a:ext cx="11388320" cy="4897925"/>
          </a:xfrm>
        </p:spPr>
        <p:txBody>
          <a:bodyPr>
            <a:normAutofit/>
          </a:bodyPr>
          <a:lstStyle/>
          <a:p>
            <a:pPr eaLnBrk="1" hangingPunct="1">
              <a:buFont typeface="Arial" panose="020B0604020202020204" pitchFamily="34" charset="0"/>
              <a:buNone/>
            </a:pPr>
            <a:endParaRPr lang="en-US" altLang="en-US" sz="2400" u="sng" dirty="0">
              <a:solidFill>
                <a:schemeClr val="bg1"/>
              </a:solidFill>
              <a:latin typeface="ClanLF-Bold" pitchFamily="34" charset="0"/>
            </a:endParaRPr>
          </a:p>
          <a:p>
            <a:pPr marL="457200" indent="-457200">
              <a:buAutoNum type="arabicPeriod"/>
            </a:pPr>
            <a:r>
              <a:rPr lang="en-US" altLang="en-US" sz="3200" i="1" dirty="0" smtClean="0">
                <a:solidFill>
                  <a:schemeClr val="bg1"/>
                </a:solidFill>
                <a:latin typeface="ClanLF-Bold" pitchFamily="34" charset="0"/>
              </a:rPr>
              <a:t>Detection of Instances of MCC violations</a:t>
            </a:r>
          </a:p>
          <a:p>
            <a:pPr marL="0" indent="0">
              <a:buNone/>
            </a:pPr>
            <a:endParaRPr lang="en-US" altLang="en-US" sz="3200" i="1" dirty="0">
              <a:solidFill>
                <a:schemeClr val="bg1"/>
              </a:solidFill>
              <a:latin typeface="ClanLF-Bold" pitchFamily="34" charset="0"/>
            </a:endParaRPr>
          </a:p>
          <a:p>
            <a:pPr>
              <a:buNone/>
            </a:pPr>
            <a:r>
              <a:rPr lang="en-US" altLang="en-US" dirty="0" smtClean="0">
                <a:solidFill>
                  <a:schemeClr val="bg1"/>
                </a:solidFill>
                <a:latin typeface="ClanLF-Bold" pitchFamily="34" charset="0"/>
              </a:rPr>
              <a:t>2. </a:t>
            </a:r>
            <a:r>
              <a:rPr lang="en-US" altLang="en-US" sz="3200" i="1" dirty="0" smtClean="0">
                <a:solidFill>
                  <a:schemeClr val="bg1"/>
                </a:solidFill>
                <a:latin typeface="ClanLF-Bold" pitchFamily="34" charset="0"/>
              </a:rPr>
              <a:t>Surveillance of suspected cases of Paid News</a:t>
            </a:r>
          </a:p>
          <a:p>
            <a:pPr>
              <a:buNone/>
            </a:pPr>
            <a:endParaRPr lang="en-US" altLang="en-US" sz="3200" i="1" dirty="0">
              <a:solidFill>
                <a:schemeClr val="bg1"/>
              </a:solidFill>
              <a:latin typeface="ClanLF-Bold" pitchFamily="34" charset="0"/>
            </a:endParaRPr>
          </a:p>
          <a:p>
            <a:pPr>
              <a:buNone/>
            </a:pPr>
            <a:r>
              <a:rPr lang="en-US" altLang="en-US" sz="3200" i="1" dirty="0" smtClean="0">
                <a:solidFill>
                  <a:schemeClr val="bg1"/>
                </a:solidFill>
                <a:latin typeface="ClanLF-Bold" pitchFamily="34" charset="0"/>
              </a:rPr>
              <a:t>3. Identification of important news items that </a:t>
            </a:r>
            <a:br>
              <a:rPr lang="en-US" altLang="en-US" sz="3200" i="1" dirty="0" smtClean="0">
                <a:solidFill>
                  <a:schemeClr val="bg1"/>
                </a:solidFill>
                <a:latin typeface="ClanLF-Bold" pitchFamily="34" charset="0"/>
              </a:rPr>
            </a:br>
            <a:r>
              <a:rPr lang="en-US" altLang="en-US" sz="3200" i="1" dirty="0" smtClean="0">
                <a:solidFill>
                  <a:schemeClr val="bg1"/>
                </a:solidFill>
                <a:latin typeface="ClanLF-Bold" pitchFamily="34" charset="0"/>
              </a:rPr>
              <a:t>  may be  brought to the knowledge of the Commission</a:t>
            </a:r>
            <a:endParaRPr lang="en-US" altLang="en-US" sz="3200" dirty="0">
              <a:solidFill>
                <a:schemeClr val="bg1"/>
              </a:solidFill>
              <a:latin typeface="ClanLF-Bold" pitchFamily="34" charset="0"/>
            </a:endParaRPr>
          </a:p>
        </p:txBody>
      </p:sp>
      <p:sp>
        <p:nvSpPr>
          <p:cNvPr id="6" name="TextBox 5"/>
          <p:cNvSpPr txBox="1"/>
          <p:nvPr/>
        </p:nvSpPr>
        <p:spPr>
          <a:xfrm>
            <a:off x="3167332" y="441510"/>
            <a:ext cx="5545347" cy="1015663"/>
          </a:xfrm>
          <a:prstGeom prst="rect">
            <a:avLst/>
          </a:prstGeom>
          <a:noFill/>
        </p:spPr>
        <p:txBody>
          <a:bodyPr wrap="square" rtlCol="0">
            <a:spAutoFit/>
          </a:bodyPr>
          <a:lstStyle/>
          <a:p>
            <a:r>
              <a:rPr lang="en-US" sz="6000" i="1" spc="50" dirty="0" smtClean="0">
                <a:ln w="11430"/>
                <a:solidFill>
                  <a:srgbClr val="FFFF00"/>
                </a:solidFill>
                <a:latin typeface="Clan-Black" pitchFamily="34" charset="0"/>
              </a:rPr>
              <a:t>MEDIA Watch</a:t>
            </a:r>
            <a:endParaRPr lang="en-IN" sz="6000" i="1" dirty="0">
              <a:solidFill>
                <a:srgbClr val="FFFF00"/>
              </a:solidFill>
              <a:latin typeface="Clan-Black" pitchFamily="34" charset="0"/>
            </a:endParaRPr>
          </a:p>
        </p:txBody>
      </p:sp>
    </p:spTree>
    <p:extLst>
      <p:ext uri="{BB962C8B-B14F-4D97-AF65-F5344CB8AC3E}">
        <p14:creationId xmlns:p14="http://schemas.microsoft.com/office/powerpoint/2010/main" xmlns="" val="268916795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7651" name="Content Placeholder 5"/>
          <p:cNvSpPr>
            <a:spLocks noGrp="1"/>
          </p:cNvSpPr>
          <p:nvPr>
            <p:ph idx="1"/>
          </p:nvPr>
        </p:nvSpPr>
        <p:spPr>
          <a:xfrm>
            <a:off x="452673" y="1295400"/>
            <a:ext cx="11461687" cy="5257800"/>
          </a:xfrm>
        </p:spPr>
        <p:txBody>
          <a:bodyPr/>
          <a:lstStyle/>
          <a:p>
            <a:pPr eaLnBrk="1" hangingPunct="1">
              <a:buFont typeface="Arial" panose="020B0604020202020204" pitchFamily="34" charset="0"/>
              <a:buNone/>
            </a:pPr>
            <a:endParaRPr lang="en-US" altLang="en-US" sz="2400" u="sng" dirty="0">
              <a:latin typeface="ClanLF-Bold" pitchFamily="34" charset="0"/>
            </a:endParaRPr>
          </a:p>
          <a:p>
            <a:pPr marL="457200" indent="-457200">
              <a:buAutoNum type="arabicPeriod"/>
            </a:pPr>
            <a:r>
              <a:rPr lang="en-US" altLang="en-US" sz="2400" i="1" dirty="0" smtClean="0">
                <a:solidFill>
                  <a:srgbClr val="FFFF00"/>
                </a:solidFill>
                <a:latin typeface="ClanLF-Bold" pitchFamily="34" charset="0"/>
              </a:rPr>
              <a:t>Monitoring </a:t>
            </a:r>
            <a:r>
              <a:rPr lang="en-US" altLang="en-US" sz="2400" i="1" dirty="0">
                <a:solidFill>
                  <a:srgbClr val="FFFF00"/>
                </a:solidFill>
                <a:latin typeface="ClanLF-Bold" pitchFamily="34" charset="0"/>
              </a:rPr>
              <a:t>of </a:t>
            </a:r>
            <a:r>
              <a:rPr lang="en-US" altLang="en-US" sz="2400" i="1" dirty="0" smtClean="0">
                <a:solidFill>
                  <a:srgbClr val="FFFF00"/>
                </a:solidFill>
                <a:latin typeface="ClanLF-Bold" pitchFamily="34" charset="0"/>
              </a:rPr>
              <a:t>news items in </a:t>
            </a:r>
            <a:r>
              <a:rPr lang="en-US" altLang="en-US" sz="2400" i="1" dirty="0">
                <a:solidFill>
                  <a:srgbClr val="FFFF00"/>
                </a:solidFill>
                <a:latin typeface="ClanLF-Bold" pitchFamily="34" charset="0"/>
              </a:rPr>
              <a:t>print </a:t>
            </a:r>
            <a:r>
              <a:rPr lang="en-US" altLang="en-US" sz="2400" i="1" dirty="0" smtClean="0">
                <a:solidFill>
                  <a:srgbClr val="FFFF00"/>
                </a:solidFill>
                <a:latin typeface="ClanLF-Bold" pitchFamily="34" charset="0"/>
              </a:rPr>
              <a:t>&amp; electronic media from </a:t>
            </a:r>
            <a:br>
              <a:rPr lang="en-US" altLang="en-US" sz="2400" i="1" dirty="0" smtClean="0">
                <a:solidFill>
                  <a:srgbClr val="FFFF00"/>
                </a:solidFill>
                <a:latin typeface="ClanLF-Bold" pitchFamily="34" charset="0"/>
              </a:rPr>
            </a:br>
            <a:r>
              <a:rPr lang="en-US" altLang="en-US" sz="2400" i="1" dirty="0" smtClean="0">
                <a:solidFill>
                  <a:srgbClr val="FFFF00"/>
                </a:solidFill>
                <a:latin typeface="ClanLF-Bold" pitchFamily="34" charset="0"/>
              </a:rPr>
              <a:t>MCC point of view:</a:t>
            </a:r>
          </a:p>
          <a:p>
            <a:pPr marL="0" indent="0">
              <a:buNone/>
            </a:pPr>
            <a:r>
              <a:rPr lang="en-US" altLang="en-US" sz="2400" i="1" dirty="0" smtClean="0">
                <a:latin typeface="ClanLF-Bold" pitchFamily="34" charset="0"/>
              </a:rPr>
              <a:t>    </a:t>
            </a:r>
            <a:r>
              <a:rPr lang="en-US" altLang="en-US" sz="2400" i="1" dirty="0" smtClean="0">
                <a:solidFill>
                  <a:schemeClr val="bg1"/>
                </a:solidFill>
                <a:latin typeface="ClanLF-Bold" pitchFamily="34" charset="0"/>
              </a:rPr>
              <a:t>The </a:t>
            </a:r>
            <a:r>
              <a:rPr lang="en-US" altLang="en-US" sz="2400" i="1" dirty="0">
                <a:solidFill>
                  <a:schemeClr val="bg1"/>
                </a:solidFill>
                <a:latin typeface="ClanLF-Bold" pitchFamily="34" charset="0"/>
              </a:rPr>
              <a:t>Media Monitoring </a:t>
            </a:r>
            <a:r>
              <a:rPr lang="en-US" altLang="en-US" sz="2400" i="1" dirty="0" smtClean="0">
                <a:solidFill>
                  <a:schemeClr val="bg1"/>
                </a:solidFill>
                <a:latin typeface="ClanLF-Bold" pitchFamily="34" charset="0"/>
              </a:rPr>
              <a:t>Committee will check regularly and keep </a:t>
            </a:r>
            <a:br>
              <a:rPr lang="en-US" altLang="en-US" sz="2400" i="1" dirty="0" smtClean="0">
                <a:solidFill>
                  <a:schemeClr val="bg1"/>
                </a:solidFill>
                <a:latin typeface="ClanLF-Bold" pitchFamily="34" charset="0"/>
              </a:rPr>
            </a:br>
            <a:r>
              <a:rPr lang="en-US" altLang="en-US" sz="2400" i="1" dirty="0" smtClean="0">
                <a:solidFill>
                  <a:schemeClr val="bg1"/>
                </a:solidFill>
                <a:latin typeface="ClanLF-Bold" pitchFamily="34" charset="0"/>
              </a:rPr>
              <a:t>    record of news items in print and electronic media which appear </a:t>
            </a:r>
            <a:br>
              <a:rPr lang="en-US" altLang="en-US" sz="2400" i="1" dirty="0" smtClean="0">
                <a:solidFill>
                  <a:schemeClr val="bg1"/>
                </a:solidFill>
                <a:latin typeface="ClanLF-Bold" pitchFamily="34" charset="0"/>
              </a:rPr>
            </a:br>
            <a:r>
              <a:rPr lang="en-US" altLang="en-US" sz="2400" i="1" dirty="0" smtClean="0">
                <a:solidFill>
                  <a:schemeClr val="bg1"/>
                </a:solidFill>
                <a:latin typeface="ClanLF-Bold" pitchFamily="34" charset="0"/>
              </a:rPr>
              <a:t>   to attract provisions of Model Code of Conduct and will arrange to </a:t>
            </a:r>
            <a:br>
              <a:rPr lang="en-US" altLang="en-US" sz="2400" i="1" dirty="0" smtClean="0">
                <a:solidFill>
                  <a:schemeClr val="bg1"/>
                </a:solidFill>
                <a:latin typeface="ClanLF-Bold" pitchFamily="34" charset="0"/>
              </a:rPr>
            </a:br>
            <a:r>
              <a:rPr lang="en-US" altLang="en-US" sz="2400" i="1" dirty="0" smtClean="0">
                <a:solidFill>
                  <a:schemeClr val="bg1"/>
                </a:solidFill>
                <a:latin typeface="ClanLF-Bold" pitchFamily="34" charset="0"/>
              </a:rPr>
              <a:t>   get it  enquired for necessary remedial action.</a:t>
            </a:r>
          </a:p>
          <a:p>
            <a:pPr marL="0" indent="0">
              <a:buNone/>
            </a:pPr>
            <a:endParaRPr lang="en-US" altLang="en-US" sz="2400" i="1" dirty="0">
              <a:latin typeface="ClanLF-Bold" pitchFamily="34" charset="0"/>
            </a:endParaRPr>
          </a:p>
          <a:p>
            <a:pPr eaLnBrk="1" hangingPunct="1">
              <a:buFont typeface="Arial" panose="020B0604020202020204" pitchFamily="34" charset="0"/>
              <a:buNone/>
            </a:pPr>
            <a:r>
              <a:rPr lang="en-US" altLang="en-US" sz="2000" dirty="0" smtClean="0">
                <a:solidFill>
                  <a:srgbClr val="FFFF00"/>
                </a:solidFill>
                <a:latin typeface="ClanLF-Bold" pitchFamily="34" charset="0"/>
              </a:rPr>
              <a:t>2. </a:t>
            </a:r>
            <a:r>
              <a:rPr lang="en-US" altLang="en-US" sz="2400" i="1" dirty="0" smtClean="0">
                <a:solidFill>
                  <a:srgbClr val="FFFF00"/>
                </a:solidFill>
                <a:latin typeface="ClanLF-Bold" pitchFamily="34" charset="0"/>
              </a:rPr>
              <a:t>Monitoring of political advertisements in print media:</a:t>
            </a:r>
          </a:p>
          <a:p>
            <a:pPr eaLnBrk="1" hangingPunct="1">
              <a:buFont typeface="Arial" panose="020B0604020202020204" pitchFamily="34" charset="0"/>
              <a:buNone/>
            </a:pPr>
            <a:r>
              <a:rPr lang="en-US" altLang="en-US" sz="2400" i="1" dirty="0">
                <a:latin typeface="ClanLF-Bold" pitchFamily="34" charset="0"/>
              </a:rPr>
              <a:t>	</a:t>
            </a:r>
            <a:r>
              <a:rPr lang="en-US" altLang="en-US" sz="2400" i="1" dirty="0">
                <a:solidFill>
                  <a:schemeClr val="bg1"/>
                </a:solidFill>
                <a:latin typeface="ClanLF-Bold" pitchFamily="34" charset="0"/>
              </a:rPr>
              <a:t>Media Monitoring committee will check if the name and address of the publisher and the printer is carried on in any election pamphlet, poster, hand bill, and other document as required under section 127 of Representation of the People Act, 1951.</a:t>
            </a:r>
            <a:endParaRPr lang="en-US" altLang="en-US" sz="2400" dirty="0">
              <a:solidFill>
                <a:schemeClr val="bg1"/>
              </a:solidFill>
              <a:latin typeface="ClanLF-Bold" pitchFamily="34" charset="0"/>
            </a:endParaRPr>
          </a:p>
        </p:txBody>
      </p:sp>
      <p:sp>
        <p:nvSpPr>
          <p:cNvPr id="7" name="TextBox 6"/>
          <p:cNvSpPr txBox="1"/>
          <p:nvPr/>
        </p:nvSpPr>
        <p:spPr>
          <a:xfrm>
            <a:off x="2485845" y="190562"/>
            <a:ext cx="7220310" cy="1015663"/>
          </a:xfrm>
          <a:prstGeom prst="rect">
            <a:avLst/>
          </a:prstGeom>
          <a:noFill/>
        </p:spPr>
        <p:txBody>
          <a:bodyPr wrap="square" rtlCol="0">
            <a:spAutoFit/>
          </a:bodyPr>
          <a:lstStyle/>
          <a:p>
            <a:r>
              <a:rPr lang="en-US" sz="6000" i="1" spc="50" dirty="0" smtClean="0">
                <a:ln w="11430"/>
                <a:solidFill>
                  <a:srgbClr val="FFFF00"/>
                </a:solidFill>
                <a:latin typeface="Clan-Black" pitchFamily="34" charset="0"/>
              </a:rPr>
              <a:t>Media Monitoring</a:t>
            </a:r>
            <a:endParaRPr lang="en-IN" sz="6000" i="1" dirty="0">
              <a:solidFill>
                <a:srgbClr val="FFFF00"/>
              </a:solidFill>
              <a:latin typeface="Clan-Black" pitchFamily="34" charset="0"/>
            </a:endParaRPr>
          </a:p>
        </p:txBody>
      </p:sp>
      <p:sp>
        <p:nvSpPr>
          <p:cNvPr id="8" name="TextBox 7"/>
          <p:cNvSpPr txBox="1"/>
          <p:nvPr/>
        </p:nvSpPr>
        <p:spPr>
          <a:xfrm>
            <a:off x="1692286" y="1110944"/>
            <a:ext cx="8959825" cy="861774"/>
          </a:xfrm>
          <a:prstGeom prst="rect">
            <a:avLst/>
          </a:prstGeom>
          <a:noFill/>
        </p:spPr>
        <p:txBody>
          <a:bodyPr wrap="none" rtlCol="0">
            <a:spAutoFit/>
          </a:bodyPr>
          <a:lstStyle/>
          <a:p>
            <a:r>
              <a:rPr lang="en-US" altLang="en-US" sz="2500" i="1" dirty="0">
                <a:solidFill>
                  <a:schemeClr val="bg1"/>
                </a:solidFill>
                <a:latin typeface="ClanLF-Bold" pitchFamily="34" charset="0"/>
              </a:rPr>
              <a:t>Functions of District level Media Monitoring </a:t>
            </a:r>
            <a:r>
              <a:rPr lang="en-US" altLang="en-US" sz="2500" i="1" dirty="0" smtClean="0">
                <a:solidFill>
                  <a:schemeClr val="bg1"/>
                </a:solidFill>
                <a:latin typeface="ClanLF-Bold" pitchFamily="34" charset="0"/>
              </a:rPr>
              <a:t>Committee</a:t>
            </a:r>
            <a:endParaRPr lang="en-US" altLang="en-US" sz="2500" i="1" dirty="0">
              <a:solidFill>
                <a:schemeClr val="bg1"/>
              </a:solidFill>
              <a:latin typeface="ClanLF-Bold" pitchFamily="34" charset="0"/>
            </a:endParaRPr>
          </a:p>
          <a:p>
            <a:endParaRPr lang="en-IN" sz="2500" dirty="0"/>
          </a:p>
        </p:txBody>
      </p:sp>
    </p:spTree>
    <p:extLst>
      <p:ext uri="{BB962C8B-B14F-4D97-AF65-F5344CB8AC3E}">
        <p14:creationId xmlns:p14="http://schemas.microsoft.com/office/powerpoint/2010/main" xmlns="" val="187256230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7651" name="Content Placeholder 5"/>
          <p:cNvSpPr>
            <a:spLocks noGrp="1"/>
          </p:cNvSpPr>
          <p:nvPr>
            <p:ph idx="1"/>
          </p:nvPr>
        </p:nvSpPr>
        <p:spPr>
          <a:xfrm>
            <a:off x="220685" y="1207698"/>
            <a:ext cx="11750630" cy="5585234"/>
          </a:xfrm>
        </p:spPr>
        <p:txBody>
          <a:bodyPr>
            <a:normAutofit fontScale="92500" lnSpcReduction="10000"/>
          </a:bodyPr>
          <a:lstStyle/>
          <a:p>
            <a:pPr eaLnBrk="1" hangingPunct="1">
              <a:lnSpc>
                <a:spcPct val="110000"/>
              </a:lnSpc>
              <a:buFont typeface="Arial" panose="020B0604020202020204" pitchFamily="34" charset="0"/>
              <a:buNone/>
            </a:pPr>
            <a:endParaRPr lang="en-US" altLang="en-US" sz="2400" i="1" dirty="0">
              <a:solidFill>
                <a:schemeClr val="bg1"/>
              </a:solidFill>
              <a:latin typeface="ClanLF-Bold" pitchFamily="34" charset="0"/>
            </a:endParaRPr>
          </a:p>
          <a:p>
            <a:pPr marL="457200" indent="-457200">
              <a:lnSpc>
                <a:spcPct val="110000"/>
              </a:lnSpc>
              <a:buAutoNum type="arabicPeriod"/>
            </a:pPr>
            <a:r>
              <a:rPr lang="en-US" altLang="en-US" sz="3200" i="1" dirty="0">
                <a:solidFill>
                  <a:srgbClr val="FFFF00"/>
                </a:solidFill>
                <a:latin typeface="ClanLF-Bold" pitchFamily="34" charset="0"/>
              </a:rPr>
              <a:t>Monitoring of political advertisements in print media </a:t>
            </a:r>
            <a:endParaRPr lang="en-US" altLang="en-US" sz="3200" i="1" dirty="0" smtClean="0">
              <a:solidFill>
                <a:srgbClr val="FFFF00"/>
              </a:solidFill>
              <a:latin typeface="ClanLF-Bold" pitchFamily="34" charset="0"/>
            </a:endParaRPr>
          </a:p>
          <a:p>
            <a:pPr marL="0" indent="0">
              <a:lnSpc>
                <a:spcPct val="110000"/>
              </a:lnSpc>
              <a:buNone/>
            </a:pPr>
            <a:r>
              <a:rPr lang="en-US" altLang="en-US" sz="2400" i="1" dirty="0">
                <a:solidFill>
                  <a:schemeClr val="bg1"/>
                </a:solidFill>
                <a:latin typeface="ClanLF-Bold" pitchFamily="34" charset="0"/>
              </a:rPr>
              <a:t> </a:t>
            </a:r>
            <a:r>
              <a:rPr lang="en-US" altLang="en-US" sz="2400" i="1" dirty="0" smtClean="0">
                <a:solidFill>
                  <a:schemeClr val="bg1"/>
                </a:solidFill>
                <a:latin typeface="ClanLF-Bold" pitchFamily="34" charset="0"/>
              </a:rPr>
              <a:t>    Media </a:t>
            </a:r>
            <a:r>
              <a:rPr lang="en-US" altLang="en-US" sz="2400" i="1" dirty="0">
                <a:solidFill>
                  <a:schemeClr val="bg1"/>
                </a:solidFill>
                <a:latin typeface="ClanLF-Bold" pitchFamily="34" charset="0"/>
              </a:rPr>
              <a:t>Monitoring committee will check if the advertisement is with </a:t>
            </a:r>
            <a:r>
              <a:rPr lang="en-US" altLang="en-US" sz="2400" i="1" dirty="0" smtClean="0">
                <a:solidFill>
                  <a:schemeClr val="bg1"/>
                </a:solidFill>
                <a:latin typeface="ClanLF-Bold" pitchFamily="34" charset="0"/>
              </a:rPr>
              <a:t/>
            </a:r>
            <a:br>
              <a:rPr lang="en-US" altLang="en-US" sz="2400" i="1" dirty="0" smtClean="0">
                <a:solidFill>
                  <a:schemeClr val="bg1"/>
                </a:solidFill>
                <a:latin typeface="ClanLF-Bold" pitchFamily="34" charset="0"/>
              </a:rPr>
            </a:br>
            <a:r>
              <a:rPr lang="en-US" altLang="en-US" sz="2400" i="1" dirty="0" smtClean="0">
                <a:solidFill>
                  <a:schemeClr val="bg1"/>
                </a:solidFill>
                <a:latin typeface="ClanLF-Bold" pitchFamily="34" charset="0"/>
              </a:rPr>
              <a:t>     the knowledge of </a:t>
            </a:r>
            <a:r>
              <a:rPr lang="en-US" altLang="en-US" sz="2400" i="1" dirty="0">
                <a:solidFill>
                  <a:schemeClr val="bg1"/>
                </a:solidFill>
                <a:latin typeface="ClanLF-Bold" pitchFamily="34" charset="0"/>
              </a:rPr>
              <a:t>the </a:t>
            </a:r>
            <a:r>
              <a:rPr lang="en-US" altLang="en-US" sz="2400" i="1" dirty="0" smtClean="0">
                <a:solidFill>
                  <a:schemeClr val="bg1"/>
                </a:solidFill>
                <a:latin typeface="ClanLF-Bold" pitchFamily="34" charset="0"/>
              </a:rPr>
              <a:t>candidate. </a:t>
            </a:r>
            <a:r>
              <a:rPr lang="en-US" altLang="en-US" sz="2400" i="1" dirty="0">
                <a:solidFill>
                  <a:schemeClr val="bg1"/>
                </a:solidFill>
                <a:latin typeface="ClanLF-Bold" pitchFamily="34" charset="0"/>
              </a:rPr>
              <a:t>If it is published in the print media with </a:t>
            </a:r>
            <a:r>
              <a:rPr lang="en-US" altLang="en-US" sz="2400" i="1" dirty="0" smtClean="0">
                <a:solidFill>
                  <a:schemeClr val="bg1"/>
                </a:solidFill>
                <a:latin typeface="ClanLF-Bold" pitchFamily="34" charset="0"/>
              </a:rPr>
              <a:t/>
            </a:r>
            <a:br>
              <a:rPr lang="en-US" altLang="en-US" sz="2400" i="1" dirty="0" smtClean="0">
                <a:solidFill>
                  <a:schemeClr val="bg1"/>
                </a:solidFill>
                <a:latin typeface="ClanLF-Bold" pitchFamily="34" charset="0"/>
              </a:rPr>
            </a:br>
            <a:r>
              <a:rPr lang="en-US" altLang="en-US" sz="2400" i="1" dirty="0" smtClean="0">
                <a:solidFill>
                  <a:schemeClr val="bg1"/>
                </a:solidFill>
                <a:latin typeface="ClanLF-Bold" pitchFamily="34" charset="0"/>
              </a:rPr>
              <a:t>     the consent </a:t>
            </a:r>
            <a:r>
              <a:rPr lang="en-US" altLang="en-US" sz="2400" i="1" dirty="0">
                <a:solidFill>
                  <a:schemeClr val="bg1"/>
                </a:solidFill>
                <a:latin typeface="ClanLF-Bold" pitchFamily="34" charset="0"/>
              </a:rPr>
              <a:t>of the candidate, expenditure will be booked in the election </a:t>
            </a:r>
            <a:r>
              <a:rPr lang="en-US" altLang="en-US" sz="2400" i="1" dirty="0" smtClean="0">
                <a:solidFill>
                  <a:schemeClr val="bg1"/>
                </a:solidFill>
                <a:latin typeface="ClanLF-Bold" pitchFamily="34" charset="0"/>
              </a:rPr>
              <a:t/>
            </a:r>
            <a:br>
              <a:rPr lang="en-US" altLang="en-US" sz="2400" i="1" dirty="0" smtClean="0">
                <a:solidFill>
                  <a:schemeClr val="bg1"/>
                </a:solidFill>
                <a:latin typeface="ClanLF-Bold" pitchFamily="34" charset="0"/>
              </a:rPr>
            </a:br>
            <a:r>
              <a:rPr lang="en-US" altLang="en-US" sz="2400" i="1" dirty="0" smtClean="0">
                <a:solidFill>
                  <a:schemeClr val="bg1"/>
                </a:solidFill>
                <a:latin typeface="ClanLF-Bold" pitchFamily="34" charset="0"/>
              </a:rPr>
              <a:t>     expenses of </a:t>
            </a:r>
            <a:r>
              <a:rPr lang="en-US" altLang="en-US" sz="2400" i="1" dirty="0">
                <a:solidFill>
                  <a:schemeClr val="bg1"/>
                </a:solidFill>
                <a:latin typeface="ClanLF-Bold" pitchFamily="34" charset="0"/>
              </a:rPr>
              <a:t>the candidate</a:t>
            </a:r>
            <a:r>
              <a:rPr lang="en-US" altLang="en-US" sz="2400" i="1" dirty="0" smtClean="0">
                <a:solidFill>
                  <a:schemeClr val="bg1"/>
                </a:solidFill>
                <a:latin typeface="ClanLF-Bold" pitchFamily="34" charset="0"/>
              </a:rPr>
              <a:t>.</a:t>
            </a:r>
            <a:r>
              <a:rPr lang="en-US" altLang="en-US" sz="2400" i="1" dirty="0">
                <a:solidFill>
                  <a:schemeClr val="bg1"/>
                </a:solidFill>
                <a:latin typeface="ClanLF-Bold" pitchFamily="34" charset="0"/>
              </a:rPr>
              <a:t> If it is not, action will be taken against </a:t>
            </a:r>
            <a:r>
              <a:rPr lang="en-US" altLang="en-US" sz="2400" i="1" dirty="0" smtClean="0">
                <a:solidFill>
                  <a:schemeClr val="bg1"/>
                </a:solidFill>
                <a:latin typeface="ClanLF-Bold" pitchFamily="34" charset="0"/>
              </a:rPr>
              <a:t/>
            </a:r>
            <a:br>
              <a:rPr lang="en-US" altLang="en-US" sz="2400" i="1" dirty="0" smtClean="0">
                <a:solidFill>
                  <a:schemeClr val="bg1"/>
                </a:solidFill>
                <a:latin typeface="ClanLF-Bold" pitchFamily="34" charset="0"/>
              </a:rPr>
            </a:br>
            <a:r>
              <a:rPr lang="en-US" altLang="en-US" sz="2400" i="1" dirty="0" smtClean="0">
                <a:solidFill>
                  <a:schemeClr val="bg1"/>
                </a:solidFill>
                <a:latin typeface="ClanLF-Bold" pitchFamily="34" charset="0"/>
              </a:rPr>
              <a:t>     the publisher </a:t>
            </a:r>
            <a:r>
              <a:rPr lang="en-US" altLang="en-US" sz="2400" i="1" dirty="0">
                <a:solidFill>
                  <a:schemeClr val="bg1"/>
                </a:solidFill>
                <a:latin typeface="ClanLF-Bold" pitchFamily="34" charset="0"/>
              </a:rPr>
              <a:t>for violation of section 171H of the </a:t>
            </a:r>
            <a:r>
              <a:rPr lang="en-US" altLang="en-US" sz="2400" i="1" dirty="0" smtClean="0">
                <a:solidFill>
                  <a:schemeClr val="bg1"/>
                </a:solidFill>
                <a:latin typeface="ClanLF-Bold" pitchFamily="34" charset="0"/>
              </a:rPr>
              <a:t>IPC</a:t>
            </a:r>
            <a:endParaRPr lang="en-US" altLang="en-US" sz="2400" i="1" dirty="0">
              <a:solidFill>
                <a:schemeClr val="bg1"/>
              </a:solidFill>
              <a:latin typeface="ClanLF-Bold" pitchFamily="34" charset="0"/>
            </a:endParaRPr>
          </a:p>
          <a:p>
            <a:pPr marL="0" indent="0">
              <a:lnSpc>
                <a:spcPct val="110000"/>
              </a:lnSpc>
              <a:buNone/>
            </a:pPr>
            <a:endParaRPr lang="en-US" altLang="en-US" sz="2400" i="1" dirty="0">
              <a:solidFill>
                <a:schemeClr val="bg1"/>
              </a:solidFill>
              <a:latin typeface="ClanLF-Bold" pitchFamily="34" charset="0"/>
            </a:endParaRPr>
          </a:p>
          <a:p>
            <a:pPr>
              <a:lnSpc>
                <a:spcPct val="110000"/>
              </a:lnSpc>
              <a:buNone/>
            </a:pPr>
            <a:r>
              <a:rPr lang="en-US" altLang="en-US" sz="3200" i="1" dirty="0" smtClean="0">
                <a:solidFill>
                  <a:srgbClr val="FFFF00"/>
                </a:solidFill>
                <a:latin typeface="ClanLF-Bold" pitchFamily="34" charset="0"/>
              </a:rPr>
              <a:t>2. </a:t>
            </a:r>
            <a:r>
              <a:rPr lang="en-US" altLang="en-US" sz="3200" i="1" dirty="0">
                <a:solidFill>
                  <a:srgbClr val="FFFF00"/>
                </a:solidFill>
                <a:latin typeface="ClanLF-Bold" pitchFamily="34" charset="0"/>
              </a:rPr>
              <a:t>Monitoring of political advertisements in electronic media </a:t>
            </a:r>
            <a:endParaRPr lang="en-US" altLang="en-US" sz="3200" i="1" dirty="0" smtClean="0">
              <a:solidFill>
                <a:srgbClr val="FFFF00"/>
              </a:solidFill>
              <a:latin typeface="ClanLF-Bold" pitchFamily="34" charset="0"/>
            </a:endParaRPr>
          </a:p>
          <a:p>
            <a:pPr>
              <a:lnSpc>
                <a:spcPct val="110000"/>
              </a:lnSpc>
              <a:buNone/>
            </a:pPr>
            <a:r>
              <a:rPr lang="en-US" altLang="en-US" sz="2400" i="1" dirty="0" smtClean="0">
                <a:solidFill>
                  <a:schemeClr val="bg1"/>
                </a:solidFill>
                <a:latin typeface="ClanLF-Bold" pitchFamily="34" charset="0"/>
              </a:rPr>
              <a:t>     The </a:t>
            </a:r>
            <a:r>
              <a:rPr lang="en-US" altLang="en-US" sz="2400" i="1" dirty="0">
                <a:solidFill>
                  <a:schemeClr val="bg1"/>
                </a:solidFill>
                <a:latin typeface="ClanLF-Bold" pitchFamily="34" charset="0"/>
              </a:rPr>
              <a:t>committee will check if the telecast/ broadcast has been done only </a:t>
            </a:r>
            <a:r>
              <a:rPr lang="en-US" altLang="en-US" sz="2400" i="1" dirty="0" smtClean="0">
                <a:solidFill>
                  <a:schemeClr val="bg1"/>
                </a:solidFill>
                <a:latin typeface="ClanLF-Bold" pitchFamily="34" charset="0"/>
              </a:rPr>
              <a:t/>
            </a:r>
            <a:br>
              <a:rPr lang="en-US" altLang="en-US" sz="2400" i="1" dirty="0" smtClean="0">
                <a:solidFill>
                  <a:schemeClr val="bg1"/>
                </a:solidFill>
                <a:latin typeface="ClanLF-Bold" pitchFamily="34" charset="0"/>
              </a:rPr>
            </a:br>
            <a:r>
              <a:rPr lang="en-US" altLang="en-US" sz="2400" i="1" dirty="0" smtClean="0">
                <a:solidFill>
                  <a:schemeClr val="bg1"/>
                </a:solidFill>
                <a:latin typeface="ClanLF-Bold" pitchFamily="34" charset="0"/>
              </a:rPr>
              <a:t>  after  certification </a:t>
            </a:r>
            <a:r>
              <a:rPr lang="en-US" altLang="en-US" sz="2400" i="1" dirty="0">
                <a:solidFill>
                  <a:schemeClr val="bg1"/>
                </a:solidFill>
                <a:latin typeface="ClanLF-Bold" pitchFamily="34" charset="0"/>
              </a:rPr>
              <a:t>by the Media certification </a:t>
            </a:r>
            <a:r>
              <a:rPr lang="en-US" altLang="en-US" sz="2400" i="1" dirty="0" smtClean="0">
                <a:solidFill>
                  <a:schemeClr val="bg1"/>
                </a:solidFill>
                <a:latin typeface="ClanLF-Bold" pitchFamily="34" charset="0"/>
              </a:rPr>
              <a:t>committee as well as publicity </a:t>
            </a:r>
            <a:br>
              <a:rPr lang="en-US" altLang="en-US" sz="2400" i="1" dirty="0" smtClean="0">
                <a:solidFill>
                  <a:schemeClr val="bg1"/>
                </a:solidFill>
                <a:latin typeface="ClanLF-Bold" pitchFamily="34" charset="0"/>
              </a:rPr>
            </a:br>
            <a:r>
              <a:rPr lang="en-US" altLang="en-US" sz="2400" i="1" dirty="0" smtClean="0">
                <a:solidFill>
                  <a:schemeClr val="bg1"/>
                </a:solidFill>
                <a:latin typeface="ClanLF-Bold" pitchFamily="34" charset="0"/>
              </a:rPr>
              <a:t>  or advertisement </a:t>
            </a:r>
            <a:r>
              <a:rPr lang="en-US" altLang="en-US" sz="2400" i="1" dirty="0">
                <a:solidFill>
                  <a:schemeClr val="bg1"/>
                </a:solidFill>
                <a:latin typeface="ClanLF-Bold" pitchFamily="34" charset="0"/>
              </a:rPr>
              <a:t>or appeal by  Star Campaigners and others to </a:t>
            </a:r>
            <a:r>
              <a:rPr lang="en-US" altLang="en-US" sz="2400" i="1" dirty="0" smtClean="0">
                <a:solidFill>
                  <a:schemeClr val="bg1"/>
                </a:solidFill>
                <a:latin typeface="ClanLF-Bold" pitchFamily="34" charset="0"/>
              </a:rPr>
              <a:t/>
            </a:r>
            <a:br>
              <a:rPr lang="en-US" altLang="en-US" sz="2400" i="1" dirty="0" smtClean="0">
                <a:solidFill>
                  <a:schemeClr val="bg1"/>
                </a:solidFill>
                <a:latin typeface="ClanLF-Bold" pitchFamily="34" charset="0"/>
              </a:rPr>
            </a:br>
            <a:r>
              <a:rPr lang="en-US" altLang="en-US" sz="2400" i="1" dirty="0" smtClean="0">
                <a:solidFill>
                  <a:schemeClr val="bg1"/>
                </a:solidFill>
                <a:latin typeface="ClanLF-Bold" pitchFamily="34" charset="0"/>
              </a:rPr>
              <a:t>  impact candidates</a:t>
            </a:r>
            <a:r>
              <a:rPr lang="en-US" altLang="en-US" sz="2400" i="1" dirty="0">
                <a:solidFill>
                  <a:schemeClr val="bg1"/>
                </a:solidFill>
                <a:latin typeface="ClanLF-Bold" pitchFamily="34" charset="0"/>
              </a:rPr>
              <a:t>’ electoral </a:t>
            </a:r>
            <a:r>
              <a:rPr lang="en-US" altLang="en-US" sz="2400" i="1" dirty="0" smtClean="0">
                <a:solidFill>
                  <a:schemeClr val="bg1"/>
                </a:solidFill>
                <a:latin typeface="ClanLF-Bold" pitchFamily="34" charset="0"/>
              </a:rPr>
              <a:t>prospects</a:t>
            </a:r>
            <a:endParaRPr lang="en-US" altLang="en-US" sz="2400" i="1" dirty="0">
              <a:solidFill>
                <a:schemeClr val="bg1"/>
              </a:solidFill>
              <a:latin typeface="ClanLF-Bold" pitchFamily="34" charset="0"/>
            </a:endParaRPr>
          </a:p>
          <a:p>
            <a:pPr>
              <a:lnSpc>
                <a:spcPct val="110000"/>
              </a:lnSpc>
              <a:buNone/>
            </a:pPr>
            <a:endParaRPr lang="en-US" altLang="en-US" sz="2400" i="1" dirty="0">
              <a:solidFill>
                <a:schemeClr val="bg1"/>
              </a:solidFill>
              <a:latin typeface="ClanLF-Bold" pitchFamily="34" charset="0"/>
            </a:endParaRPr>
          </a:p>
          <a:p>
            <a:pPr>
              <a:lnSpc>
                <a:spcPct val="110000"/>
              </a:lnSpc>
              <a:buNone/>
            </a:pPr>
            <a:endParaRPr lang="en-US" altLang="en-US" sz="2400" i="1" dirty="0">
              <a:solidFill>
                <a:schemeClr val="bg1"/>
              </a:solidFill>
              <a:latin typeface="ClanLF-Bold" pitchFamily="34" charset="0"/>
            </a:endParaRPr>
          </a:p>
        </p:txBody>
      </p:sp>
      <p:grpSp>
        <p:nvGrpSpPr>
          <p:cNvPr id="7" name="Group 6"/>
          <p:cNvGrpSpPr/>
          <p:nvPr/>
        </p:nvGrpSpPr>
        <p:grpSpPr>
          <a:xfrm>
            <a:off x="1830308" y="168410"/>
            <a:ext cx="8959825" cy="1791173"/>
            <a:chOff x="1830308" y="168410"/>
            <a:chExt cx="8959825" cy="1791173"/>
          </a:xfrm>
        </p:grpSpPr>
        <p:sp>
          <p:nvSpPr>
            <p:cNvPr id="5" name="TextBox 4"/>
            <p:cNvSpPr txBox="1"/>
            <p:nvPr/>
          </p:nvSpPr>
          <p:spPr>
            <a:xfrm>
              <a:off x="2518912" y="168410"/>
              <a:ext cx="7582620" cy="1015663"/>
            </a:xfrm>
            <a:prstGeom prst="rect">
              <a:avLst/>
            </a:prstGeom>
            <a:noFill/>
          </p:spPr>
          <p:txBody>
            <a:bodyPr wrap="square" rtlCol="0">
              <a:spAutoFit/>
            </a:bodyPr>
            <a:lstStyle/>
            <a:p>
              <a:r>
                <a:rPr lang="en-US" sz="6000" i="1" spc="50" dirty="0" smtClean="0">
                  <a:ln w="11430"/>
                  <a:solidFill>
                    <a:srgbClr val="FFFF00"/>
                  </a:solidFill>
                  <a:latin typeface="Clan-Black" pitchFamily="34" charset="0"/>
                </a:rPr>
                <a:t>Media Monitoring</a:t>
              </a:r>
              <a:endParaRPr lang="en-IN" sz="6000" i="1" dirty="0">
                <a:solidFill>
                  <a:srgbClr val="FFFF00"/>
                </a:solidFill>
                <a:latin typeface="Clan-Black" pitchFamily="34" charset="0"/>
              </a:endParaRPr>
            </a:p>
          </p:txBody>
        </p:sp>
        <p:sp>
          <p:nvSpPr>
            <p:cNvPr id="6" name="TextBox 5"/>
            <p:cNvSpPr txBox="1"/>
            <p:nvPr/>
          </p:nvSpPr>
          <p:spPr>
            <a:xfrm>
              <a:off x="1830308" y="1097809"/>
              <a:ext cx="8959825" cy="861774"/>
            </a:xfrm>
            <a:prstGeom prst="rect">
              <a:avLst/>
            </a:prstGeom>
            <a:noFill/>
          </p:spPr>
          <p:txBody>
            <a:bodyPr wrap="none" rtlCol="0">
              <a:spAutoFit/>
            </a:bodyPr>
            <a:lstStyle/>
            <a:p>
              <a:r>
                <a:rPr lang="en-US" altLang="en-US" sz="2500" i="1" dirty="0">
                  <a:solidFill>
                    <a:schemeClr val="bg1"/>
                  </a:solidFill>
                  <a:latin typeface="ClanLF-Bold" pitchFamily="34" charset="0"/>
                </a:rPr>
                <a:t>Functions of District level Media Monitoring </a:t>
              </a:r>
              <a:r>
                <a:rPr lang="en-US" altLang="en-US" sz="2500" i="1" dirty="0" smtClean="0">
                  <a:solidFill>
                    <a:schemeClr val="bg1"/>
                  </a:solidFill>
                  <a:latin typeface="ClanLF-Bold" pitchFamily="34" charset="0"/>
                </a:rPr>
                <a:t>Committee</a:t>
              </a:r>
              <a:endParaRPr lang="en-US" altLang="en-US" sz="2500" i="1" dirty="0">
                <a:solidFill>
                  <a:schemeClr val="bg1"/>
                </a:solidFill>
                <a:latin typeface="ClanLF-Bold" pitchFamily="34" charset="0"/>
              </a:endParaRPr>
            </a:p>
            <a:p>
              <a:endParaRPr lang="en-IN" sz="2500" dirty="0"/>
            </a:p>
          </p:txBody>
        </p:sp>
      </p:grpSp>
    </p:spTree>
    <p:extLst>
      <p:ext uri="{BB962C8B-B14F-4D97-AF65-F5344CB8AC3E}">
        <p14:creationId xmlns:p14="http://schemas.microsoft.com/office/powerpoint/2010/main" xmlns="" val="285647528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9813" y="2101756"/>
            <a:ext cx="11112374" cy="4756244"/>
          </a:xfrm>
        </p:spPr>
        <p:txBody>
          <a:bodyPr>
            <a:normAutofit/>
          </a:bodyPr>
          <a:lstStyle/>
          <a:p>
            <a:pPr marL="0" indent="0" algn="r">
              <a:buNone/>
            </a:pPr>
            <a:endParaRPr lang="en-IN" sz="9600" i="1" dirty="0" smtClean="0">
              <a:solidFill>
                <a:srgbClr val="FFC000"/>
              </a:solidFill>
              <a:effectLst>
                <a:outerShdw blurRad="38100" dist="38100" dir="2700000" algn="tl">
                  <a:srgbClr val="000000">
                    <a:alpha val="43137"/>
                  </a:srgbClr>
                </a:outerShdw>
              </a:effectLst>
              <a:latin typeface="Clan-Black" pitchFamily="34" charset="0"/>
            </a:endParaRPr>
          </a:p>
          <a:p>
            <a:pPr marL="0" indent="0" algn="r">
              <a:buNone/>
            </a:pPr>
            <a:r>
              <a:rPr lang="en-IN" sz="9600" i="1" dirty="0" smtClean="0">
                <a:solidFill>
                  <a:srgbClr val="FFC000"/>
                </a:solidFill>
                <a:effectLst>
                  <a:outerShdw blurRad="38100" dist="38100" dir="2700000" algn="tl">
                    <a:srgbClr val="000000">
                      <a:alpha val="43137"/>
                    </a:srgbClr>
                  </a:outerShdw>
                </a:effectLst>
                <a:latin typeface="Clan-Black" pitchFamily="34" charset="0"/>
              </a:rPr>
              <a:t>Issuing </a:t>
            </a:r>
            <a:br>
              <a:rPr lang="en-IN" sz="9600" i="1" dirty="0" smtClean="0">
                <a:solidFill>
                  <a:srgbClr val="FFC000"/>
                </a:solidFill>
                <a:effectLst>
                  <a:outerShdw blurRad="38100" dist="38100" dir="2700000" algn="tl">
                    <a:srgbClr val="000000">
                      <a:alpha val="43137"/>
                    </a:srgbClr>
                  </a:outerShdw>
                </a:effectLst>
                <a:latin typeface="Clan-Black" pitchFamily="34" charset="0"/>
              </a:rPr>
            </a:br>
            <a:r>
              <a:rPr lang="en-IN" sz="9600" i="1" dirty="0" smtClean="0">
                <a:solidFill>
                  <a:srgbClr val="FFC000"/>
                </a:solidFill>
                <a:effectLst>
                  <a:outerShdw blurRad="38100" dist="38100" dir="2700000" algn="tl">
                    <a:srgbClr val="000000">
                      <a:alpha val="43137"/>
                    </a:srgbClr>
                  </a:outerShdw>
                </a:effectLst>
                <a:latin typeface="Clan-Black" pitchFamily="34" charset="0"/>
              </a:rPr>
              <a:t>Media Passes</a:t>
            </a:r>
            <a:endParaRPr lang="en-IN" sz="9600" i="1" dirty="0">
              <a:solidFill>
                <a:srgbClr val="FFC000"/>
              </a:solidFill>
              <a:effectLst>
                <a:outerShdw blurRad="38100" dist="38100" dir="2700000" algn="tl">
                  <a:srgbClr val="000000">
                    <a:alpha val="43137"/>
                  </a:srgbClr>
                </a:outerShdw>
              </a:effectLst>
              <a:latin typeface="Clan-Black" pitchFamily="34" charset="0"/>
            </a:endParaRPr>
          </a:p>
        </p:txBody>
      </p:sp>
      <p:sp>
        <p:nvSpPr>
          <p:cNvPr id="5" name="Rectangle 4"/>
          <p:cNvSpPr/>
          <p:nvPr/>
        </p:nvSpPr>
        <p:spPr>
          <a:xfrm>
            <a:off x="5832892" y="5717102"/>
            <a:ext cx="6096000" cy="923330"/>
          </a:xfrm>
          <a:prstGeom prst="rect">
            <a:avLst/>
          </a:prstGeom>
        </p:spPr>
        <p:txBody>
          <a:bodyPr>
            <a:spAutoFit/>
          </a:bodyPr>
          <a:lstStyle/>
          <a:p>
            <a:pPr algn="r"/>
            <a:endParaRPr lang="en-US" dirty="0">
              <a:solidFill>
                <a:schemeClr val="bg1"/>
              </a:solidFill>
              <a:latin typeface="Helvetica 65 Medium" pitchFamily="34" charset="0"/>
              <a:cs typeface="Arial" panose="020B0604020202020204" pitchFamily="34" charset="0"/>
            </a:endParaRPr>
          </a:p>
          <a:p>
            <a:pPr algn="r"/>
            <a:endParaRPr lang="en-US" dirty="0">
              <a:solidFill>
                <a:schemeClr val="bg1"/>
              </a:solidFill>
              <a:latin typeface="Helvetica 65 Medium" pitchFamily="34" charset="0"/>
              <a:cs typeface="Arial" panose="020B0604020202020204" pitchFamily="34" charset="0"/>
            </a:endParaRPr>
          </a:p>
          <a:p>
            <a:pPr algn="r"/>
            <a:r>
              <a:rPr lang="en-US" dirty="0" smtClean="0">
                <a:solidFill>
                  <a:schemeClr val="bg1"/>
                </a:solidFill>
                <a:latin typeface="Helvetica 65 Medium" pitchFamily="34" charset="0"/>
                <a:cs typeface="Arial" panose="020B0604020202020204" pitchFamily="34" charset="0"/>
              </a:rPr>
              <a:t>CHIEF </a:t>
            </a:r>
            <a:r>
              <a:rPr lang="en-US" dirty="0">
                <a:solidFill>
                  <a:schemeClr val="bg1"/>
                </a:solidFill>
                <a:latin typeface="Helvetica 65 Medium" pitchFamily="34" charset="0"/>
                <a:cs typeface="Arial" panose="020B0604020202020204" pitchFamily="34" charset="0"/>
              </a:rPr>
              <a:t>ELECTORAL OFFICER, WEST BENGAL</a:t>
            </a:r>
          </a:p>
        </p:txBody>
      </p:sp>
    </p:spTree>
    <p:extLst>
      <p:ext uri="{BB962C8B-B14F-4D97-AF65-F5344CB8AC3E}">
        <p14:creationId xmlns:p14="http://schemas.microsoft.com/office/powerpoint/2010/main" xmlns="" val="91395633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7651" name="Content Placeholder 5"/>
          <p:cNvSpPr>
            <a:spLocks noGrp="1"/>
          </p:cNvSpPr>
          <p:nvPr>
            <p:ph idx="1"/>
          </p:nvPr>
        </p:nvSpPr>
        <p:spPr>
          <a:xfrm>
            <a:off x="345417" y="1186482"/>
            <a:ext cx="11501166" cy="5522615"/>
          </a:xfrm>
        </p:spPr>
        <p:txBody>
          <a:bodyPr>
            <a:noAutofit/>
          </a:bodyPr>
          <a:lstStyle/>
          <a:p>
            <a:pPr eaLnBrk="1" hangingPunct="1">
              <a:buFont typeface="Arial" panose="020B0604020202020204" pitchFamily="34" charset="0"/>
              <a:buNone/>
            </a:pPr>
            <a:endParaRPr lang="en-US" altLang="en-US" sz="3000" u="sng" dirty="0">
              <a:solidFill>
                <a:schemeClr val="bg1"/>
              </a:solidFill>
              <a:latin typeface="ClanLF-Bold" pitchFamily="34" charset="0"/>
            </a:endParaRPr>
          </a:p>
          <a:p>
            <a:pPr marL="457200" indent="-457200">
              <a:buAutoNum type="arabicPeriod"/>
            </a:pPr>
            <a:r>
              <a:rPr lang="en-US" altLang="en-US" sz="3000" i="1" dirty="0" smtClean="0">
                <a:solidFill>
                  <a:schemeClr val="bg1"/>
                </a:solidFill>
                <a:latin typeface="ClanLF-Bold" pitchFamily="34" charset="0"/>
              </a:rPr>
              <a:t> Media Passes will be issued only as per approved list of the Commission</a:t>
            </a:r>
          </a:p>
          <a:p>
            <a:pPr marL="0" indent="0">
              <a:buNone/>
            </a:pPr>
            <a:r>
              <a:rPr lang="en-US" altLang="en-US" sz="3000" i="1" dirty="0" smtClean="0">
                <a:solidFill>
                  <a:schemeClr val="bg1"/>
                </a:solidFill>
                <a:latin typeface="ClanLF-Bold" pitchFamily="34" charset="0"/>
              </a:rPr>
              <a:t>2.  Authority </a:t>
            </a:r>
            <a:r>
              <a:rPr lang="en-US" altLang="en-US" sz="3000" i="1" dirty="0">
                <a:solidFill>
                  <a:schemeClr val="bg1"/>
                </a:solidFill>
                <a:latin typeface="ClanLF-Bold" pitchFamily="34" charset="0"/>
              </a:rPr>
              <a:t>letters will be physically collected </a:t>
            </a:r>
            <a:r>
              <a:rPr lang="en-US" altLang="en-US" sz="3000" i="1" dirty="0" smtClean="0">
                <a:solidFill>
                  <a:schemeClr val="bg1"/>
                </a:solidFill>
                <a:latin typeface="ClanLF-Bold" pitchFamily="34" charset="0"/>
              </a:rPr>
              <a:t>from</a:t>
            </a:r>
            <a:br>
              <a:rPr lang="en-US" altLang="en-US" sz="3000" i="1" dirty="0" smtClean="0">
                <a:solidFill>
                  <a:schemeClr val="bg1"/>
                </a:solidFill>
                <a:latin typeface="ClanLF-Bold" pitchFamily="34" charset="0"/>
              </a:rPr>
            </a:br>
            <a:r>
              <a:rPr lang="en-US" altLang="en-US" sz="3000" i="1" dirty="0" smtClean="0">
                <a:solidFill>
                  <a:schemeClr val="bg1"/>
                </a:solidFill>
                <a:latin typeface="ClanLF-Bold" pitchFamily="34" charset="0"/>
              </a:rPr>
              <a:t>     the CEO Office</a:t>
            </a:r>
          </a:p>
          <a:p>
            <a:pPr marL="0" indent="0">
              <a:buNone/>
            </a:pPr>
            <a:r>
              <a:rPr lang="en-US" altLang="en-US" sz="3000" i="1" dirty="0" smtClean="0">
                <a:solidFill>
                  <a:schemeClr val="bg1"/>
                </a:solidFill>
                <a:latin typeface="ClanLF-Bold" pitchFamily="34" charset="0"/>
              </a:rPr>
              <a:t>3. Commission </a:t>
            </a:r>
            <a:r>
              <a:rPr lang="en-US" altLang="en-US" sz="3000" i="1" dirty="0">
                <a:solidFill>
                  <a:schemeClr val="bg1"/>
                </a:solidFill>
                <a:latin typeface="ClanLF-Bold" pitchFamily="34" charset="0"/>
              </a:rPr>
              <a:t>has authorized the District Election </a:t>
            </a:r>
            <a:r>
              <a:rPr lang="en-US" altLang="en-US" sz="3000" i="1" dirty="0" smtClean="0">
                <a:solidFill>
                  <a:schemeClr val="bg1"/>
                </a:solidFill>
                <a:latin typeface="ClanLF-Bold" pitchFamily="34" charset="0"/>
              </a:rPr>
              <a:t/>
            </a:r>
            <a:br>
              <a:rPr lang="en-US" altLang="en-US" sz="3000" i="1" dirty="0" smtClean="0">
                <a:solidFill>
                  <a:schemeClr val="bg1"/>
                </a:solidFill>
                <a:latin typeface="ClanLF-Bold" pitchFamily="34" charset="0"/>
              </a:rPr>
            </a:br>
            <a:r>
              <a:rPr lang="en-US" altLang="en-US" sz="3000" i="1" dirty="0" smtClean="0">
                <a:solidFill>
                  <a:schemeClr val="bg1"/>
                </a:solidFill>
                <a:latin typeface="ClanLF-Bold" pitchFamily="34" charset="0"/>
              </a:rPr>
              <a:t>    Officers alone </a:t>
            </a:r>
            <a:r>
              <a:rPr lang="en-US" altLang="en-US" sz="3000" i="1" dirty="0">
                <a:solidFill>
                  <a:schemeClr val="bg1"/>
                </a:solidFill>
                <a:latin typeface="ClanLF-Bold" pitchFamily="34" charset="0"/>
              </a:rPr>
              <a:t>to sign the authority letters and </a:t>
            </a:r>
            <a:r>
              <a:rPr lang="en-US" altLang="en-US" sz="3000" i="1" dirty="0" smtClean="0">
                <a:solidFill>
                  <a:schemeClr val="bg1"/>
                </a:solidFill>
                <a:latin typeface="ClanLF-Bold" pitchFamily="34" charset="0"/>
              </a:rPr>
              <a:t>issue them </a:t>
            </a:r>
            <a:br>
              <a:rPr lang="en-US" altLang="en-US" sz="3000" i="1" dirty="0" smtClean="0">
                <a:solidFill>
                  <a:schemeClr val="bg1"/>
                </a:solidFill>
                <a:latin typeface="ClanLF-Bold" pitchFamily="34" charset="0"/>
              </a:rPr>
            </a:br>
            <a:r>
              <a:rPr lang="en-US" altLang="en-US" sz="3000" i="1" dirty="0" smtClean="0">
                <a:solidFill>
                  <a:schemeClr val="bg1"/>
                </a:solidFill>
                <a:latin typeface="ClanLF-Bold" pitchFamily="34" charset="0"/>
              </a:rPr>
              <a:t>    to </a:t>
            </a:r>
            <a:r>
              <a:rPr lang="en-US" altLang="en-US" sz="3000" i="1" dirty="0">
                <a:solidFill>
                  <a:schemeClr val="bg1"/>
                </a:solidFill>
                <a:latin typeface="ClanLF-Bold" pitchFamily="34" charset="0"/>
              </a:rPr>
              <a:t>the Media </a:t>
            </a:r>
            <a:r>
              <a:rPr lang="en-US" altLang="en-US" sz="3000" i="1" dirty="0" smtClean="0">
                <a:solidFill>
                  <a:schemeClr val="bg1"/>
                </a:solidFill>
                <a:latin typeface="ClanLF-Bold" pitchFamily="34" charset="0"/>
              </a:rPr>
              <a:t>persons</a:t>
            </a:r>
          </a:p>
          <a:p>
            <a:pPr marL="0" indent="0">
              <a:buNone/>
            </a:pPr>
            <a:r>
              <a:rPr lang="en-US" altLang="en-US" sz="3000" i="1" dirty="0" smtClean="0">
                <a:solidFill>
                  <a:schemeClr val="bg1"/>
                </a:solidFill>
                <a:latin typeface="ClanLF-Bold" pitchFamily="34" charset="0"/>
              </a:rPr>
              <a:t>4. Districts should have advance planning for collection </a:t>
            </a:r>
            <a:br>
              <a:rPr lang="en-US" altLang="en-US" sz="3000" i="1" dirty="0" smtClean="0">
                <a:solidFill>
                  <a:schemeClr val="bg1"/>
                </a:solidFill>
                <a:latin typeface="ClanLF-Bold" pitchFamily="34" charset="0"/>
              </a:rPr>
            </a:br>
            <a:r>
              <a:rPr lang="en-US" altLang="en-US" sz="3000" i="1" dirty="0" smtClean="0">
                <a:solidFill>
                  <a:schemeClr val="bg1"/>
                </a:solidFill>
                <a:latin typeface="ClanLF-Bold" pitchFamily="34" charset="0"/>
              </a:rPr>
              <a:t>    and distribution of authority letters to the media persons</a:t>
            </a:r>
            <a:endParaRPr lang="en-US" altLang="en-US" sz="3000" i="1" dirty="0">
              <a:solidFill>
                <a:schemeClr val="bg1"/>
              </a:solidFill>
              <a:latin typeface="ClanLF-Bold" pitchFamily="34" charset="0"/>
            </a:endParaRPr>
          </a:p>
          <a:p>
            <a:pPr marL="457200" indent="-457200">
              <a:buAutoNum type="arabicPeriod"/>
            </a:pPr>
            <a:endParaRPr lang="en-US" altLang="en-US" sz="3000" dirty="0">
              <a:solidFill>
                <a:schemeClr val="bg1"/>
              </a:solidFill>
              <a:latin typeface="ClanLF-Bold" pitchFamily="34" charset="0"/>
            </a:endParaRPr>
          </a:p>
        </p:txBody>
      </p:sp>
      <p:sp>
        <p:nvSpPr>
          <p:cNvPr id="6" name="TextBox 5"/>
          <p:cNvSpPr txBox="1"/>
          <p:nvPr/>
        </p:nvSpPr>
        <p:spPr>
          <a:xfrm>
            <a:off x="3148639" y="319176"/>
            <a:ext cx="5676183" cy="1015663"/>
          </a:xfrm>
          <a:prstGeom prst="rect">
            <a:avLst/>
          </a:prstGeom>
          <a:noFill/>
        </p:spPr>
        <p:txBody>
          <a:bodyPr wrap="square" rtlCol="0">
            <a:spAutoFit/>
          </a:bodyPr>
          <a:lstStyle/>
          <a:p>
            <a:r>
              <a:rPr lang="en-US" sz="6000" i="1" spc="50" dirty="0" smtClean="0">
                <a:ln w="11430"/>
                <a:solidFill>
                  <a:srgbClr val="FFFF00"/>
                </a:solidFill>
                <a:latin typeface="Clan-Black" pitchFamily="34" charset="0"/>
              </a:rPr>
              <a:t>MEDIA Passes</a:t>
            </a:r>
            <a:endParaRPr lang="en-IN" sz="6000" i="1" dirty="0">
              <a:solidFill>
                <a:srgbClr val="FFFF00"/>
              </a:solidFill>
              <a:latin typeface="Clan-Black" pitchFamily="34" charset="0"/>
            </a:endParaRPr>
          </a:p>
        </p:txBody>
      </p:sp>
    </p:spTree>
    <p:extLst>
      <p:ext uri="{BB962C8B-B14F-4D97-AF65-F5344CB8AC3E}">
        <p14:creationId xmlns:p14="http://schemas.microsoft.com/office/powerpoint/2010/main" xmlns="" val="62355896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9813" y="2855073"/>
            <a:ext cx="11112374" cy="4756244"/>
          </a:xfrm>
        </p:spPr>
        <p:txBody>
          <a:bodyPr>
            <a:normAutofit/>
          </a:bodyPr>
          <a:lstStyle/>
          <a:p>
            <a:pPr marL="0" indent="0" algn="ctr">
              <a:buNone/>
            </a:pPr>
            <a:endParaRPr lang="en-IN" sz="8800" i="1" dirty="0" smtClean="0">
              <a:solidFill>
                <a:srgbClr val="FFFF00"/>
              </a:solidFill>
              <a:effectLst>
                <a:outerShdw blurRad="38100" dist="38100" dir="2700000" algn="tl">
                  <a:srgbClr val="000000">
                    <a:alpha val="43137"/>
                  </a:srgbClr>
                </a:outerShdw>
              </a:effectLst>
              <a:latin typeface="Clan-Black" pitchFamily="34" charset="0"/>
            </a:endParaRPr>
          </a:p>
          <a:p>
            <a:pPr marL="0" indent="0" algn="ctr">
              <a:buNone/>
            </a:pPr>
            <a:r>
              <a:rPr lang="en-IN" sz="8800" i="1" dirty="0" smtClean="0">
                <a:solidFill>
                  <a:srgbClr val="FFFF00"/>
                </a:solidFill>
                <a:effectLst>
                  <a:outerShdw blurRad="38100" dist="38100" dir="2700000" algn="tl">
                    <a:srgbClr val="000000">
                      <a:alpha val="43137"/>
                    </a:srgbClr>
                  </a:outerShdw>
                </a:effectLst>
                <a:latin typeface="Clan-Black" pitchFamily="34" charset="0"/>
              </a:rPr>
              <a:t>Media Planning</a:t>
            </a:r>
            <a:endParaRPr lang="en-IN" sz="8800" i="1" dirty="0">
              <a:solidFill>
                <a:srgbClr val="FFFF00"/>
              </a:solidFill>
              <a:effectLst>
                <a:outerShdw blurRad="38100" dist="38100" dir="2700000" algn="tl">
                  <a:srgbClr val="000000">
                    <a:alpha val="43137"/>
                  </a:srgbClr>
                </a:outerShdw>
              </a:effectLst>
              <a:latin typeface="Clan-Black" pitchFamily="34" charset="0"/>
            </a:endParaRPr>
          </a:p>
        </p:txBody>
      </p:sp>
      <p:sp>
        <p:nvSpPr>
          <p:cNvPr id="5" name="Rectangle 4"/>
          <p:cNvSpPr/>
          <p:nvPr/>
        </p:nvSpPr>
        <p:spPr>
          <a:xfrm>
            <a:off x="5832892" y="5717102"/>
            <a:ext cx="6096000" cy="923330"/>
          </a:xfrm>
          <a:prstGeom prst="rect">
            <a:avLst/>
          </a:prstGeom>
        </p:spPr>
        <p:txBody>
          <a:bodyPr>
            <a:spAutoFit/>
          </a:bodyPr>
          <a:lstStyle/>
          <a:p>
            <a:pPr algn="r"/>
            <a:endParaRPr lang="en-US" dirty="0">
              <a:solidFill>
                <a:schemeClr val="bg1"/>
              </a:solidFill>
              <a:latin typeface="Helvetica 65 Medium" pitchFamily="34" charset="0"/>
              <a:cs typeface="Arial" panose="020B0604020202020204" pitchFamily="34" charset="0"/>
            </a:endParaRPr>
          </a:p>
          <a:p>
            <a:pPr algn="r"/>
            <a:endParaRPr lang="en-US" dirty="0">
              <a:solidFill>
                <a:schemeClr val="bg1"/>
              </a:solidFill>
              <a:latin typeface="Helvetica 65 Medium" pitchFamily="34" charset="0"/>
              <a:cs typeface="Arial" panose="020B0604020202020204" pitchFamily="34" charset="0"/>
            </a:endParaRPr>
          </a:p>
          <a:p>
            <a:pPr algn="r"/>
            <a:r>
              <a:rPr lang="en-US" dirty="0" smtClean="0">
                <a:solidFill>
                  <a:schemeClr val="bg1"/>
                </a:solidFill>
                <a:latin typeface="Helvetica 65 Medium" pitchFamily="34" charset="0"/>
                <a:cs typeface="Arial" panose="020B0604020202020204" pitchFamily="34" charset="0"/>
              </a:rPr>
              <a:t>CHIEF </a:t>
            </a:r>
            <a:r>
              <a:rPr lang="en-US" dirty="0">
                <a:solidFill>
                  <a:schemeClr val="bg1"/>
                </a:solidFill>
                <a:latin typeface="Helvetica 65 Medium" pitchFamily="34" charset="0"/>
                <a:cs typeface="Arial" panose="020B0604020202020204" pitchFamily="34" charset="0"/>
              </a:rPr>
              <a:t>ELECTORAL OFFICER, WEST BENGAL</a:t>
            </a:r>
          </a:p>
        </p:txBody>
      </p:sp>
    </p:spTree>
    <p:extLst>
      <p:ext uri="{BB962C8B-B14F-4D97-AF65-F5344CB8AC3E}">
        <p14:creationId xmlns:p14="http://schemas.microsoft.com/office/powerpoint/2010/main" xmlns="" val="221146583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9813" y="2164960"/>
            <a:ext cx="11112374" cy="4756244"/>
          </a:xfrm>
        </p:spPr>
        <p:txBody>
          <a:bodyPr>
            <a:normAutofit/>
          </a:bodyPr>
          <a:lstStyle/>
          <a:p>
            <a:pPr marL="0" indent="0">
              <a:buNone/>
            </a:pPr>
            <a:endParaRPr lang="en-IN" sz="9600" i="1" dirty="0" smtClean="0">
              <a:solidFill>
                <a:srgbClr val="FFC000"/>
              </a:solidFill>
              <a:effectLst>
                <a:outerShdw blurRad="38100" dist="38100" dir="2700000" algn="tl">
                  <a:srgbClr val="000000">
                    <a:alpha val="43137"/>
                  </a:srgbClr>
                </a:outerShdw>
              </a:effectLst>
              <a:latin typeface="Clan-Black" pitchFamily="34" charset="0"/>
            </a:endParaRPr>
          </a:p>
          <a:p>
            <a:pPr marL="0" indent="0">
              <a:buNone/>
            </a:pPr>
            <a:r>
              <a:rPr lang="en-IN" sz="9600" i="1" dirty="0" smtClean="0">
                <a:solidFill>
                  <a:srgbClr val="FFC000"/>
                </a:solidFill>
                <a:effectLst>
                  <a:outerShdw blurRad="38100" dist="38100" dir="2700000" algn="tl">
                    <a:srgbClr val="000000">
                      <a:alpha val="43137"/>
                    </a:srgbClr>
                  </a:outerShdw>
                </a:effectLst>
                <a:latin typeface="Clan-Black" pitchFamily="34" charset="0"/>
              </a:rPr>
              <a:t>Engaging </a:t>
            </a:r>
            <a:br>
              <a:rPr lang="en-IN" sz="9600" i="1" dirty="0" smtClean="0">
                <a:solidFill>
                  <a:srgbClr val="FFC000"/>
                </a:solidFill>
                <a:effectLst>
                  <a:outerShdw blurRad="38100" dist="38100" dir="2700000" algn="tl">
                    <a:srgbClr val="000000">
                      <a:alpha val="43137"/>
                    </a:srgbClr>
                  </a:outerShdw>
                </a:effectLst>
                <a:latin typeface="Clan-Black" pitchFamily="34" charset="0"/>
              </a:rPr>
            </a:br>
            <a:r>
              <a:rPr lang="en-IN" sz="9600" i="1" dirty="0" smtClean="0">
                <a:solidFill>
                  <a:srgbClr val="FFC000"/>
                </a:solidFill>
                <a:effectLst>
                  <a:outerShdw blurRad="38100" dist="38100" dir="2700000" algn="tl">
                    <a:srgbClr val="000000">
                      <a:alpha val="43137"/>
                    </a:srgbClr>
                  </a:outerShdw>
                </a:effectLst>
                <a:latin typeface="Clan-Black" pitchFamily="34" charset="0"/>
              </a:rPr>
              <a:t>with Media </a:t>
            </a:r>
            <a:endParaRPr lang="en-IN" sz="9600" i="1" dirty="0">
              <a:solidFill>
                <a:srgbClr val="FFC000"/>
              </a:solidFill>
              <a:effectLst>
                <a:outerShdw blurRad="38100" dist="38100" dir="2700000" algn="tl">
                  <a:srgbClr val="000000">
                    <a:alpha val="43137"/>
                  </a:srgbClr>
                </a:outerShdw>
              </a:effectLst>
              <a:latin typeface="Clan-Black" pitchFamily="34" charset="0"/>
            </a:endParaRPr>
          </a:p>
        </p:txBody>
      </p:sp>
      <p:sp>
        <p:nvSpPr>
          <p:cNvPr id="5" name="Rectangle 4"/>
          <p:cNvSpPr/>
          <p:nvPr/>
        </p:nvSpPr>
        <p:spPr>
          <a:xfrm>
            <a:off x="5687559" y="5682596"/>
            <a:ext cx="6096000" cy="923330"/>
          </a:xfrm>
          <a:prstGeom prst="rect">
            <a:avLst/>
          </a:prstGeom>
        </p:spPr>
        <p:txBody>
          <a:bodyPr>
            <a:spAutoFit/>
          </a:bodyPr>
          <a:lstStyle/>
          <a:p>
            <a:pPr algn="r"/>
            <a:endParaRPr lang="en-US" dirty="0">
              <a:solidFill>
                <a:schemeClr val="bg1"/>
              </a:solidFill>
              <a:latin typeface="Helvetica 65 Medium" pitchFamily="34" charset="0"/>
              <a:cs typeface="Arial" panose="020B0604020202020204" pitchFamily="34" charset="0"/>
            </a:endParaRPr>
          </a:p>
          <a:p>
            <a:pPr algn="r"/>
            <a:endParaRPr lang="en-US" dirty="0">
              <a:solidFill>
                <a:schemeClr val="bg1"/>
              </a:solidFill>
              <a:latin typeface="Helvetica 65 Medium" pitchFamily="34" charset="0"/>
              <a:cs typeface="Arial" panose="020B0604020202020204" pitchFamily="34" charset="0"/>
            </a:endParaRPr>
          </a:p>
          <a:p>
            <a:pPr algn="r"/>
            <a:r>
              <a:rPr lang="en-US" dirty="0" smtClean="0">
                <a:solidFill>
                  <a:schemeClr val="bg1"/>
                </a:solidFill>
                <a:latin typeface="Helvetica 65 Medium" pitchFamily="34" charset="0"/>
                <a:cs typeface="Arial" panose="020B0604020202020204" pitchFamily="34" charset="0"/>
              </a:rPr>
              <a:t>CHIEF </a:t>
            </a:r>
            <a:r>
              <a:rPr lang="en-US" dirty="0">
                <a:solidFill>
                  <a:schemeClr val="bg1"/>
                </a:solidFill>
                <a:latin typeface="Helvetica 65 Medium" pitchFamily="34" charset="0"/>
                <a:cs typeface="Arial" panose="020B0604020202020204" pitchFamily="34" charset="0"/>
              </a:rPr>
              <a:t>ELECTORAL OFFICER, WEST BENGAL</a:t>
            </a:r>
          </a:p>
        </p:txBody>
      </p:sp>
    </p:spTree>
    <p:extLst>
      <p:ext uri="{BB962C8B-B14F-4D97-AF65-F5344CB8AC3E}">
        <p14:creationId xmlns:p14="http://schemas.microsoft.com/office/powerpoint/2010/main" xmlns="" val="177022228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7651" name="Content Placeholder 5"/>
          <p:cNvSpPr>
            <a:spLocks noGrp="1"/>
          </p:cNvSpPr>
          <p:nvPr>
            <p:ph idx="1"/>
          </p:nvPr>
        </p:nvSpPr>
        <p:spPr>
          <a:xfrm>
            <a:off x="331482" y="1367091"/>
            <a:ext cx="11529035" cy="5070967"/>
          </a:xfrm>
        </p:spPr>
        <p:txBody>
          <a:bodyPr>
            <a:noAutofit/>
          </a:bodyPr>
          <a:lstStyle/>
          <a:p>
            <a:pPr eaLnBrk="1" hangingPunct="1">
              <a:lnSpc>
                <a:spcPct val="120000"/>
              </a:lnSpc>
              <a:buFont typeface="Arial" panose="020B0604020202020204" pitchFamily="34" charset="0"/>
              <a:buNone/>
            </a:pPr>
            <a:endParaRPr lang="en-US" altLang="en-US" sz="2000" u="sng" dirty="0">
              <a:solidFill>
                <a:schemeClr val="bg1"/>
              </a:solidFill>
              <a:latin typeface="ClanLF-Bold" pitchFamily="34" charset="0"/>
            </a:endParaRPr>
          </a:p>
          <a:p>
            <a:pPr marL="457200" indent="-457200">
              <a:lnSpc>
                <a:spcPct val="120000"/>
              </a:lnSpc>
              <a:buAutoNum type="arabicPeriod"/>
            </a:pPr>
            <a:r>
              <a:rPr lang="en-US" altLang="en-US" sz="2000" i="1" dirty="0" smtClean="0">
                <a:solidFill>
                  <a:schemeClr val="bg1"/>
                </a:solidFill>
                <a:latin typeface="ClanLF-Bold" pitchFamily="34" charset="0"/>
              </a:rPr>
              <a:t>District Election Officers will brief the Press as and when required</a:t>
            </a:r>
          </a:p>
          <a:p>
            <a:pPr>
              <a:lnSpc>
                <a:spcPct val="120000"/>
              </a:lnSpc>
              <a:buNone/>
            </a:pPr>
            <a:r>
              <a:rPr lang="en-US" altLang="en-US" sz="2000" dirty="0" smtClean="0">
                <a:solidFill>
                  <a:schemeClr val="bg1"/>
                </a:solidFill>
                <a:latin typeface="ClanLF-Bold" pitchFamily="34" charset="0"/>
              </a:rPr>
              <a:t>2. </a:t>
            </a:r>
            <a:r>
              <a:rPr lang="en-US" altLang="en-US" sz="2000" i="1" dirty="0" smtClean="0">
                <a:solidFill>
                  <a:schemeClr val="bg1"/>
                </a:solidFill>
                <a:latin typeface="ClanLF-Bold" pitchFamily="34" charset="0"/>
              </a:rPr>
              <a:t>Press Conference will be held by the DEOs following district media calendar/ schedule </a:t>
            </a:r>
          </a:p>
          <a:p>
            <a:pPr marL="0" indent="0">
              <a:lnSpc>
                <a:spcPct val="120000"/>
              </a:lnSpc>
              <a:buNone/>
            </a:pPr>
            <a:r>
              <a:rPr lang="en-US" altLang="en-US" sz="2000" i="1" dirty="0">
                <a:solidFill>
                  <a:schemeClr val="bg1"/>
                </a:solidFill>
                <a:latin typeface="ClanLF-Bold" pitchFamily="34" charset="0"/>
              </a:rPr>
              <a:t>	</a:t>
            </a:r>
            <a:r>
              <a:rPr lang="en-US" altLang="en-US" sz="2000" i="1" dirty="0" smtClean="0">
                <a:solidFill>
                  <a:schemeClr val="bg1"/>
                </a:solidFill>
                <a:latin typeface="ClanLF-Bold" pitchFamily="34" charset="0"/>
              </a:rPr>
              <a:t>				 </a:t>
            </a:r>
            <a:r>
              <a:rPr lang="en-US" altLang="en-US" sz="2000" i="1" dirty="0" smtClean="0">
                <a:solidFill>
                  <a:srgbClr val="FFC000"/>
                </a:solidFill>
                <a:latin typeface="ClanLF-Bold" pitchFamily="34" charset="0"/>
              </a:rPr>
              <a:t>•</a:t>
            </a:r>
            <a:r>
              <a:rPr lang="en-US" altLang="en-US" sz="2000" i="1" dirty="0" smtClean="0">
                <a:solidFill>
                  <a:schemeClr val="bg1"/>
                </a:solidFill>
                <a:latin typeface="ClanLF-Bold" pitchFamily="34" charset="0"/>
              </a:rPr>
              <a:t> On announcement of elections</a:t>
            </a:r>
          </a:p>
          <a:p>
            <a:pPr marL="0" indent="0">
              <a:lnSpc>
                <a:spcPct val="120000"/>
              </a:lnSpc>
              <a:buNone/>
            </a:pPr>
            <a:r>
              <a:rPr lang="en-US" altLang="en-US" sz="2000" i="1" dirty="0">
                <a:solidFill>
                  <a:schemeClr val="bg1"/>
                </a:solidFill>
                <a:latin typeface="ClanLF-Bold" pitchFamily="34" charset="0"/>
              </a:rPr>
              <a:t>	</a:t>
            </a:r>
            <a:r>
              <a:rPr lang="en-US" altLang="en-US" sz="2000" i="1" dirty="0" smtClean="0">
                <a:solidFill>
                  <a:schemeClr val="bg1"/>
                </a:solidFill>
                <a:latin typeface="ClanLF-Bold" pitchFamily="34" charset="0"/>
              </a:rPr>
              <a:t>				</a:t>
            </a:r>
            <a:r>
              <a:rPr lang="en-US" altLang="en-US" sz="2000" i="1" dirty="0">
                <a:solidFill>
                  <a:schemeClr val="bg1"/>
                </a:solidFill>
                <a:latin typeface="ClanLF-Bold" pitchFamily="34" charset="0"/>
              </a:rPr>
              <a:t> </a:t>
            </a:r>
            <a:r>
              <a:rPr lang="en-US" altLang="en-US" sz="2000" i="1" dirty="0">
                <a:solidFill>
                  <a:srgbClr val="FFC000"/>
                </a:solidFill>
                <a:latin typeface="ClanLF-Bold" pitchFamily="34" charset="0"/>
              </a:rPr>
              <a:t>•</a:t>
            </a:r>
            <a:r>
              <a:rPr lang="en-US" altLang="en-US" sz="2000" i="1" dirty="0" smtClean="0">
                <a:solidFill>
                  <a:schemeClr val="bg1"/>
                </a:solidFill>
                <a:latin typeface="ClanLF-Bold" pitchFamily="34" charset="0"/>
              </a:rPr>
              <a:t> </a:t>
            </a:r>
            <a:r>
              <a:rPr lang="en-US" altLang="en-US" sz="2000" i="1" dirty="0">
                <a:solidFill>
                  <a:schemeClr val="bg1"/>
                </a:solidFill>
                <a:latin typeface="ClanLF-Bold" pitchFamily="34" charset="0"/>
              </a:rPr>
              <a:t>On </a:t>
            </a:r>
            <a:r>
              <a:rPr lang="en-US" altLang="en-US" sz="2000" i="1" dirty="0" smtClean="0">
                <a:solidFill>
                  <a:schemeClr val="bg1"/>
                </a:solidFill>
                <a:latin typeface="ClanLF-Bold" pitchFamily="34" charset="0"/>
              </a:rPr>
              <a:t>Poll day</a:t>
            </a:r>
          </a:p>
          <a:p>
            <a:pPr>
              <a:lnSpc>
                <a:spcPct val="120000"/>
              </a:lnSpc>
              <a:buNone/>
            </a:pPr>
            <a:r>
              <a:rPr lang="en-US" altLang="en-US" sz="2000" i="1" dirty="0" smtClean="0">
                <a:solidFill>
                  <a:schemeClr val="bg1"/>
                </a:solidFill>
                <a:latin typeface="ClanLF-Bold" pitchFamily="34" charset="0"/>
              </a:rPr>
              <a:t>3. Press Notes will be issued by the DEOs at the time </a:t>
            </a:r>
            <a:r>
              <a:rPr lang="en-US" altLang="en-US" sz="2000" i="1" dirty="0">
                <a:solidFill>
                  <a:schemeClr val="bg1"/>
                </a:solidFill>
                <a:latin typeface="ClanLF-Bold" pitchFamily="34" charset="0"/>
              </a:rPr>
              <a:t> </a:t>
            </a:r>
            <a:r>
              <a:rPr lang="en-US" altLang="en-US" sz="2000" i="1" dirty="0" smtClean="0">
                <a:solidFill>
                  <a:schemeClr val="bg1"/>
                </a:solidFill>
                <a:latin typeface="ClanLF-Bold" pitchFamily="34" charset="0"/>
              </a:rPr>
              <a:t>of Press Conference and on other occasions as deemed necessary by the DEOs</a:t>
            </a:r>
          </a:p>
          <a:p>
            <a:pPr>
              <a:lnSpc>
                <a:spcPct val="120000"/>
              </a:lnSpc>
              <a:buNone/>
            </a:pPr>
            <a:endParaRPr lang="en-US" altLang="en-US" sz="2000" i="1" dirty="0" smtClean="0">
              <a:solidFill>
                <a:schemeClr val="bg1"/>
              </a:solidFill>
              <a:latin typeface="ClanLF-Bold" pitchFamily="34" charset="0"/>
            </a:endParaRPr>
          </a:p>
          <a:p>
            <a:pPr>
              <a:lnSpc>
                <a:spcPct val="120000"/>
              </a:lnSpc>
              <a:buNone/>
            </a:pPr>
            <a:r>
              <a:rPr lang="en-US" altLang="en-US" sz="2000" i="1" dirty="0" smtClean="0">
                <a:solidFill>
                  <a:schemeClr val="bg1"/>
                </a:solidFill>
                <a:latin typeface="ClanLF-Bold" pitchFamily="34" charset="0"/>
              </a:rPr>
              <a:t>	There will be a regular and continuous dialogue with the Press starting from the date of announcement of elections</a:t>
            </a:r>
            <a:endParaRPr lang="en-US" altLang="en-US" sz="2000" dirty="0">
              <a:solidFill>
                <a:schemeClr val="bg1"/>
              </a:solidFill>
              <a:latin typeface="ClanLF-Bold" pitchFamily="34" charset="0"/>
            </a:endParaRPr>
          </a:p>
        </p:txBody>
      </p:sp>
      <p:sp>
        <p:nvSpPr>
          <p:cNvPr id="3" name="TextBox 2"/>
          <p:cNvSpPr txBox="1"/>
          <p:nvPr/>
        </p:nvSpPr>
        <p:spPr>
          <a:xfrm>
            <a:off x="2406768" y="362309"/>
            <a:ext cx="7755149" cy="1015663"/>
          </a:xfrm>
          <a:prstGeom prst="rect">
            <a:avLst/>
          </a:prstGeom>
          <a:noFill/>
        </p:spPr>
        <p:txBody>
          <a:bodyPr wrap="square" rtlCol="0">
            <a:spAutoFit/>
          </a:bodyPr>
          <a:lstStyle/>
          <a:p>
            <a:r>
              <a:rPr lang="en-US" sz="6000" i="1" spc="50" dirty="0" smtClean="0">
                <a:ln w="11430"/>
                <a:solidFill>
                  <a:srgbClr val="FFFF00"/>
                </a:solidFill>
                <a:latin typeface="Clan-Black" pitchFamily="34" charset="0"/>
              </a:rPr>
              <a:t>Media </a:t>
            </a:r>
            <a:r>
              <a:rPr lang="en-US" sz="6000" i="1" spc="50" dirty="0">
                <a:ln w="11430"/>
                <a:solidFill>
                  <a:srgbClr val="FFFF00"/>
                </a:solidFill>
                <a:latin typeface="Clan-Black" pitchFamily="34" charset="0"/>
              </a:rPr>
              <a:t>Interactions</a:t>
            </a:r>
            <a:endParaRPr lang="en-IN" sz="6000" i="1" dirty="0">
              <a:solidFill>
                <a:srgbClr val="FFFF00"/>
              </a:solidFill>
              <a:latin typeface="Clan-Black" pitchFamily="34" charset="0"/>
            </a:endParaRPr>
          </a:p>
        </p:txBody>
      </p:sp>
    </p:spTree>
    <p:extLst>
      <p:ext uri="{BB962C8B-B14F-4D97-AF65-F5344CB8AC3E}">
        <p14:creationId xmlns:p14="http://schemas.microsoft.com/office/powerpoint/2010/main" xmlns="" val="183590741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7651" name="Content Placeholder 5"/>
          <p:cNvSpPr>
            <a:spLocks noGrp="1"/>
          </p:cNvSpPr>
          <p:nvPr>
            <p:ph idx="1"/>
          </p:nvPr>
        </p:nvSpPr>
        <p:spPr>
          <a:xfrm>
            <a:off x="158863" y="1960075"/>
            <a:ext cx="11457331" cy="4897925"/>
          </a:xfrm>
        </p:spPr>
        <p:txBody>
          <a:bodyPr>
            <a:normAutofit/>
          </a:bodyPr>
          <a:lstStyle/>
          <a:p>
            <a:pPr marL="0" indent="0" algn="r">
              <a:buNone/>
            </a:pPr>
            <a:r>
              <a:rPr lang="en-US" altLang="en-US" sz="3200" i="1" dirty="0">
                <a:solidFill>
                  <a:srgbClr val="FFC000"/>
                </a:solidFill>
                <a:latin typeface="ClanLF-Bold" pitchFamily="34" charset="0"/>
              </a:rPr>
              <a:t>&gt; </a:t>
            </a:r>
            <a:r>
              <a:rPr lang="en-US" altLang="en-US" sz="3000" i="1" dirty="0" smtClean="0">
                <a:solidFill>
                  <a:schemeClr val="bg1"/>
                </a:solidFill>
                <a:latin typeface="ClanLF-Bold" pitchFamily="34" charset="0"/>
              </a:rPr>
              <a:t>Commission sets up EMMC to keep track of media complaints as they surface in regional news channels</a:t>
            </a:r>
          </a:p>
          <a:p>
            <a:pPr marL="0" indent="0" algn="r">
              <a:buNone/>
            </a:pPr>
            <a:endParaRPr lang="en-US" altLang="en-US" sz="3200" i="1" dirty="0" smtClean="0">
              <a:solidFill>
                <a:srgbClr val="FFC000"/>
              </a:solidFill>
              <a:latin typeface="ClanLF-Bold" pitchFamily="34" charset="0"/>
            </a:endParaRPr>
          </a:p>
          <a:p>
            <a:pPr marL="0" indent="0" algn="r">
              <a:buNone/>
            </a:pPr>
            <a:r>
              <a:rPr lang="en-US" altLang="en-US" sz="3200" i="1" dirty="0" smtClean="0">
                <a:solidFill>
                  <a:srgbClr val="FFC000"/>
                </a:solidFill>
                <a:latin typeface="ClanLF-Bold" pitchFamily="34" charset="0"/>
              </a:rPr>
              <a:t>&gt; </a:t>
            </a:r>
            <a:r>
              <a:rPr lang="en-US" altLang="en-US" sz="3000" i="1" dirty="0" smtClean="0">
                <a:solidFill>
                  <a:schemeClr val="bg1"/>
                </a:solidFill>
                <a:latin typeface="ClanLF-Bold" pitchFamily="34" charset="0"/>
              </a:rPr>
              <a:t>Commission desires ATRs on media complaints </a:t>
            </a:r>
            <a:br>
              <a:rPr lang="en-US" altLang="en-US" sz="3000" i="1" dirty="0" smtClean="0">
                <a:solidFill>
                  <a:schemeClr val="bg1"/>
                </a:solidFill>
                <a:latin typeface="ClanLF-Bold" pitchFamily="34" charset="0"/>
              </a:rPr>
            </a:br>
            <a:r>
              <a:rPr lang="en-US" altLang="en-US" sz="3000" i="1" dirty="0" smtClean="0">
                <a:solidFill>
                  <a:schemeClr val="bg1"/>
                </a:solidFill>
                <a:latin typeface="ClanLF-Bold" pitchFamily="34" charset="0"/>
              </a:rPr>
              <a:t>which are sent to CEO Office on two-hourly basis</a:t>
            </a:r>
          </a:p>
          <a:p>
            <a:pPr marL="0" indent="0" algn="r">
              <a:buNone/>
            </a:pPr>
            <a:endParaRPr lang="en-US" altLang="en-US" sz="3200" i="1" dirty="0" smtClean="0">
              <a:solidFill>
                <a:srgbClr val="FFC000"/>
              </a:solidFill>
              <a:latin typeface="ClanLF-Bold" pitchFamily="34" charset="0"/>
            </a:endParaRPr>
          </a:p>
          <a:p>
            <a:pPr marL="0" indent="0" algn="r">
              <a:buNone/>
            </a:pPr>
            <a:r>
              <a:rPr lang="en-US" altLang="en-US" sz="3200" i="1" dirty="0" smtClean="0">
                <a:solidFill>
                  <a:srgbClr val="FFC000"/>
                </a:solidFill>
                <a:latin typeface="ClanLF-Bold" pitchFamily="34" charset="0"/>
              </a:rPr>
              <a:t>&gt; </a:t>
            </a:r>
            <a:r>
              <a:rPr lang="en-US" altLang="en-US" sz="3000" i="1" dirty="0" smtClean="0">
                <a:solidFill>
                  <a:schemeClr val="bg1"/>
                </a:solidFill>
                <a:latin typeface="ClanLF-Bold" pitchFamily="34" charset="0"/>
              </a:rPr>
              <a:t>ATRs on Media Complaints shall be fed into SAMADHAN by districts. It will be sent back to this office through </a:t>
            </a:r>
            <a:br>
              <a:rPr lang="en-US" altLang="en-US" sz="3000" i="1" dirty="0" smtClean="0">
                <a:solidFill>
                  <a:schemeClr val="bg1"/>
                </a:solidFill>
                <a:latin typeface="ClanLF-Bold" pitchFamily="34" charset="0"/>
              </a:rPr>
            </a:br>
            <a:r>
              <a:rPr lang="en-US" altLang="en-US" sz="3000" i="1" dirty="0" smtClean="0">
                <a:solidFill>
                  <a:schemeClr val="bg1"/>
                </a:solidFill>
                <a:latin typeface="ClanLF-Bold" pitchFamily="34" charset="0"/>
              </a:rPr>
              <a:t>e-mail for communication to the Commission</a:t>
            </a:r>
          </a:p>
          <a:p>
            <a:pPr marL="0" indent="0" algn="r">
              <a:buNone/>
            </a:pPr>
            <a:endParaRPr lang="en-US" altLang="en-US" sz="3000" i="1" dirty="0">
              <a:solidFill>
                <a:schemeClr val="bg1"/>
              </a:solidFill>
              <a:latin typeface="ClanLF-Bold" pitchFamily="34" charset="0"/>
            </a:endParaRPr>
          </a:p>
        </p:txBody>
      </p:sp>
      <p:sp>
        <p:nvSpPr>
          <p:cNvPr id="3" name="TextBox 2"/>
          <p:cNvSpPr txBox="1"/>
          <p:nvPr/>
        </p:nvSpPr>
        <p:spPr>
          <a:xfrm>
            <a:off x="612476" y="181151"/>
            <a:ext cx="10774393" cy="1477328"/>
          </a:xfrm>
          <a:prstGeom prst="rect">
            <a:avLst/>
          </a:prstGeom>
          <a:noFill/>
        </p:spPr>
        <p:txBody>
          <a:bodyPr wrap="square" rtlCol="0">
            <a:spAutoFit/>
          </a:bodyPr>
          <a:lstStyle/>
          <a:p>
            <a:pPr algn="ctr"/>
            <a:r>
              <a:rPr lang="en-US" sz="5000" spc="50" dirty="0" smtClean="0">
                <a:ln w="11430"/>
                <a:solidFill>
                  <a:srgbClr val="FFFF00"/>
                </a:solidFill>
                <a:latin typeface="Clan-Black" pitchFamily="34" charset="0"/>
              </a:rPr>
              <a:t> </a:t>
            </a:r>
            <a:r>
              <a:rPr lang="en-US" sz="5000" spc="50" dirty="0">
                <a:ln w="11430"/>
                <a:solidFill>
                  <a:srgbClr val="FFFF00"/>
                </a:solidFill>
                <a:latin typeface="Clan-Black" pitchFamily="34" charset="0"/>
              </a:rPr>
              <a:t>Intensive Poll </a:t>
            </a:r>
            <a:r>
              <a:rPr lang="en-US" sz="5000" spc="50" dirty="0" smtClean="0">
                <a:ln w="11430"/>
                <a:solidFill>
                  <a:srgbClr val="FFFF00"/>
                </a:solidFill>
                <a:latin typeface="Clan-Black" pitchFamily="34" charset="0"/>
              </a:rPr>
              <a:t>Day Monitoring</a:t>
            </a:r>
            <a:r>
              <a:rPr lang="en-US" sz="5000" spc="50" dirty="0">
                <a:ln w="11430"/>
                <a:solidFill>
                  <a:srgbClr val="FFFF00"/>
                </a:solidFill>
                <a:latin typeface="Clan-Black" pitchFamily="34" charset="0"/>
              </a:rPr>
              <a:t/>
            </a:r>
            <a:br>
              <a:rPr lang="en-US" sz="5000" spc="50" dirty="0">
                <a:ln w="11430"/>
                <a:solidFill>
                  <a:srgbClr val="FFFF00"/>
                </a:solidFill>
                <a:latin typeface="Clan-Black" pitchFamily="34" charset="0"/>
              </a:rPr>
            </a:br>
            <a:r>
              <a:rPr lang="en-US" sz="4000" spc="50" dirty="0">
                <a:ln w="11430"/>
                <a:solidFill>
                  <a:srgbClr val="FFFF00"/>
                </a:solidFill>
                <a:latin typeface="Clan-Black" pitchFamily="34" charset="0"/>
              </a:rPr>
              <a:t>Reporting through EMMC</a:t>
            </a:r>
            <a:endParaRPr lang="en-IN" sz="4000" dirty="0">
              <a:solidFill>
                <a:srgbClr val="FFFF00"/>
              </a:solidFill>
              <a:latin typeface="Clan-Black" pitchFamily="34" charset="0"/>
            </a:endParaRPr>
          </a:p>
        </p:txBody>
      </p:sp>
    </p:spTree>
    <p:extLst>
      <p:ext uri="{BB962C8B-B14F-4D97-AF65-F5344CB8AC3E}">
        <p14:creationId xmlns:p14="http://schemas.microsoft.com/office/powerpoint/2010/main" xmlns="" val="271388881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Rectangle 4"/>
          <p:cNvSpPr/>
          <p:nvPr/>
        </p:nvSpPr>
        <p:spPr>
          <a:xfrm>
            <a:off x="623974" y="3644900"/>
            <a:ext cx="10624871" cy="3600986"/>
          </a:xfrm>
          <a:prstGeom prst="rect">
            <a:avLst/>
          </a:prstGeom>
        </p:spPr>
        <p:txBody>
          <a:bodyPr wrap="square">
            <a:spAutoFit/>
          </a:bodyPr>
          <a:lstStyle/>
          <a:p>
            <a:r>
              <a:rPr lang="en-US" sz="7600" b="1" i="1" spc="50" dirty="0">
                <a:ln w="11430"/>
                <a:solidFill>
                  <a:srgbClr val="FFC000"/>
                </a:solidFill>
                <a:effectLst>
                  <a:outerShdw blurRad="38100" dist="38100" dir="2700000" algn="tl">
                    <a:srgbClr val="000000">
                      <a:alpha val="43137"/>
                    </a:srgbClr>
                  </a:outerShdw>
                </a:effectLst>
                <a:latin typeface="Clan-Black" pitchFamily="34" charset="0"/>
              </a:rPr>
              <a:t>Protocol for </a:t>
            </a:r>
            <a:r>
              <a:rPr lang="en-US" sz="7600" b="1" i="1" spc="50" dirty="0" smtClean="0">
                <a:ln w="11430"/>
                <a:solidFill>
                  <a:srgbClr val="FFC000"/>
                </a:solidFill>
                <a:effectLst>
                  <a:outerShdw blurRad="38100" dist="38100" dir="2700000" algn="tl">
                    <a:srgbClr val="000000">
                      <a:alpha val="43137"/>
                    </a:srgbClr>
                  </a:outerShdw>
                </a:effectLst>
                <a:latin typeface="Clan-Black" pitchFamily="34" charset="0"/>
              </a:rPr>
              <a:t/>
            </a:r>
            <a:br>
              <a:rPr lang="en-US" sz="7600" b="1" i="1" spc="50" dirty="0" smtClean="0">
                <a:ln w="11430"/>
                <a:solidFill>
                  <a:srgbClr val="FFC000"/>
                </a:solidFill>
                <a:effectLst>
                  <a:outerShdw blurRad="38100" dist="38100" dir="2700000" algn="tl">
                    <a:srgbClr val="000000">
                      <a:alpha val="43137"/>
                    </a:srgbClr>
                  </a:outerShdw>
                </a:effectLst>
                <a:latin typeface="Clan-Black" pitchFamily="34" charset="0"/>
              </a:rPr>
            </a:br>
            <a:r>
              <a:rPr lang="en-US" sz="7600" b="1" i="1" spc="50" dirty="0" smtClean="0">
                <a:ln w="11430"/>
                <a:solidFill>
                  <a:srgbClr val="FFC000"/>
                </a:solidFill>
                <a:effectLst>
                  <a:outerShdw blurRad="38100" dist="38100" dir="2700000" algn="tl">
                    <a:srgbClr val="000000">
                      <a:alpha val="43137"/>
                    </a:srgbClr>
                  </a:outerShdw>
                </a:effectLst>
                <a:latin typeface="Clan-Black" pitchFamily="34" charset="0"/>
              </a:rPr>
              <a:t>Media on </a:t>
            </a:r>
            <a:r>
              <a:rPr lang="en-US" sz="7600" b="1" i="1" spc="50" dirty="0">
                <a:ln w="11430"/>
                <a:solidFill>
                  <a:srgbClr val="FFC000"/>
                </a:solidFill>
                <a:effectLst>
                  <a:outerShdw blurRad="38100" dist="38100" dir="2700000" algn="tl">
                    <a:srgbClr val="000000">
                      <a:alpha val="43137"/>
                    </a:srgbClr>
                  </a:outerShdw>
                </a:effectLst>
                <a:latin typeface="Clan-Black" pitchFamily="34" charset="0"/>
              </a:rPr>
              <a:t>Poll Day</a:t>
            </a:r>
            <a:endParaRPr lang="en-IN" sz="7600" i="1" dirty="0">
              <a:solidFill>
                <a:srgbClr val="FFC000"/>
              </a:solidFill>
              <a:effectLst>
                <a:outerShdw blurRad="38100" dist="38100" dir="2700000" algn="tl">
                  <a:srgbClr val="000000">
                    <a:alpha val="43137"/>
                  </a:srgbClr>
                </a:outerShdw>
              </a:effectLst>
            </a:endParaRPr>
          </a:p>
          <a:p>
            <a:endParaRPr lang="en-IN" sz="7600" i="1" dirty="0">
              <a:solidFill>
                <a:srgbClr val="FFC000"/>
              </a:solidFill>
              <a:effectLst>
                <a:outerShdw blurRad="38100" dist="38100" dir="2700000" algn="tl">
                  <a:srgbClr val="000000">
                    <a:alpha val="43137"/>
                  </a:srgbClr>
                </a:outerShdw>
              </a:effectLst>
            </a:endParaRPr>
          </a:p>
        </p:txBody>
      </p:sp>
      <p:sp>
        <p:nvSpPr>
          <p:cNvPr id="7" name="Rectangle 6"/>
          <p:cNvSpPr/>
          <p:nvPr/>
        </p:nvSpPr>
        <p:spPr>
          <a:xfrm>
            <a:off x="5832892" y="5717102"/>
            <a:ext cx="6096000" cy="923330"/>
          </a:xfrm>
          <a:prstGeom prst="rect">
            <a:avLst/>
          </a:prstGeom>
        </p:spPr>
        <p:txBody>
          <a:bodyPr>
            <a:spAutoFit/>
          </a:bodyPr>
          <a:lstStyle/>
          <a:p>
            <a:pPr algn="r"/>
            <a:endParaRPr lang="en-US" dirty="0">
              <a:solidFill>
                <a:schemeClr val="bg1"/>
              </a:solidFill>
              <a:latin typeface="Helvetica 65 Medium" pitchFamily="34" charset="0"/>
              <a:cs typeface="Arial" panose="020B0604020202020204" pitchFamily="34" charset="0"/>
            </a:endParaRPr>
          </a:p>
          <a:p>
            <a:pPr algn="r"/>
            <a:endParaRPr lang="en-US" dirty="0">
              <a:solidFill>
                <a:schemeClr val="bg1"/>
              </a:solidFill>
              <a:latin typeface="Helvetica 65 Medium" pitchFamily="34" charset="0"/>
              <a:cs typeface="Arial" panose="020B0604020202020204" pitchFamily="34" charset="0"/>
            </a:endParaRPr>
          </a:p>
          <a:p>
            <a:pPr algn="r"/>
            <a:r>
              <a:rPr lang="en-US" dirty="0" smtClean="0">
                <a:solidFill>
                  <a:schemeClr val="bg1"/>
                </a:solidFill>
                <a:latin typeface="Helvetica 65 Medium" pitchFamily="34" charset="0"/>
                <a:cs typeface="Arial" panose="020B0604020202020204" pitchFamily="34" charset="0"/>
              </a:rPr>
              <a:t>CHIEF </a:t>
            </a:r>
            <a:r>
              <a:rPr lang="en-US" dirty="0">
                <a:solidFill>
                  <a:schemeClr val="bg1"/>
                </a:solidFill>
                <a:latin typeface="Helvetica 65 Medium" pitchFamily="34" charset="0"/>
                <a:cs typeface="Arial" panose="020B0604020202020204" pitchFamily="34" charset="0"/>
              </a:rPr>
              <a:t>ELECTORAL OFFICER, WEST BENGAL</a:t>
            </a:r>
          </a:p>
        </p:txBody>
      </p:sp>
    </p:spTree>
    <p:extLst>
      <p:ext uri="{BB962C8B-B14F-4D97-AF65-F5344CB8AC3E}">
        <p14:creationId xmlns:p14="http://schemas.microsoft.com/office/powerpoint/2010/main" xmlns="" val="292008548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TextBox 5"/>
          <p:cNvSpPr txBox="1"/>
          <p:nvPr/>
        </p:nvSpPr>
        <p:spPr>
          <a:xfrm>
            <a:off x="821890" y="181156"/>
            <a:ext cx="10772501" cy="1631216"/>
          </a:xfrm>
          <a:prstGeom prst="rect">
            <a:avLst/>
          </a:prstGeom>
          <a:noFill/>
        </p:spPr>
        <p:txBody>
          <a:bodyPr wrap="none" rtlCol="0">
            <a:spAutoFit/>
          </a:bodyPr>
          <a:lstStyle/>
          <a:p>
            <a:r>
              <a:rPr lang="en-US" sz="5000" b="1" i="1" spc="50" dirty="0">
                <a:ln w="11430"/>
                <a:solidFill>
                  <a:srgbClr val="FFFF00"/>
                </a:solidFill>
                <a:latin typeface="Clan-Black" pitchFamily="34" charset="0"/>
              </a:rPr>
              <a:t>Protocol for MEDIA on Poll Day</a:t>
            </a:r>
            <a:endParaRPr lang="en-IN" sz="5000" i="1" dirty="0">
              <a:solidFill>
                <a:srgbClr val="FFFF00"/>
              </a:solidFill>
            </a:endParaRPr>
          </a:p>
          <a:p>
            <a:endParaRPr lang="en-IN" sz="5000" i="1" dirty="0">
              <a:solidFill>
                <a:srgbClr val="FFFF00"/>
              </a:solidFill>
            </a:endParaRPr>
          </a:p>
        </p:txBody>
      </p:sp>
      <p:sp>
        <p:nvSpPr>
          <p:cNvPr id="27651" name="Content Placeholder 5"/>
          <p:cNvSpPr>
            <a:spLocks noGrp="1"/>
          </p:cNvSpPr>
          <p:nvPr>
            <p:ph idx="1"/>
          </p:nvPr>
        </p:nvSpPr>
        <p:spPr>
          <a:xfrm>
            <a:off x="742361" y="1138688"/>
            <a:ext cx="10852030" cy="5564038"/>
          </a:xfrm>
        </p:spPr>
        <p:txBody>
          <a:bodyPr>
            <a:normAutofit fontScale="77500" lnSpcReduction="20000"/>
          </a:bodyPr>
          <a:lstStyle/>
          <a:p>
            <a:pPr marL="0" indent="0" algn="r">
              <a:lnSpc>
                <a:spcPct val="120000"/>
              </a:lnSpc>
              <a:buNone/>
            </a:pPr>
            <a:r>
              <a:rPr lang="en-US" altLang="en-US" sz="3200" i="1" dirty="0">
                <a:solidFill>
                  <a:srgbClr val="FFC000"/>
                </a:solidFill>
                <a:latin typeface="ClanLF-Bold" pitchFamily="34" charset="0"/>
              </a:rPr>
              <a:t>&gt; </a:t>
            </a:r>
            <a:r>
              <a:rPr lang="en-US" altLang="en-US" sz="3200" i="1" dirty="0" smtClean="0">
                <a:solidFill>
                  <a:schemeClr val="bg1"/>
                </a:solidFill>
                <a:latin typeface="ClanLF-Bold" pitchFamily="34" charset="0"/>
              </a:rPr>
              <a:t>No Media Person will be allowed to enter </a:t>
            </a:r>
            <a:br>
              <a:rPr lang="en-US" altLang="en-US" sz="3200" i="1" dirty="0" smtClean="0">
                <a:solidFill>
                  <a:schemeClr val="bg1"/>
                </a:solidFill>
                <a:latin typeface="ClanLF-Bold" pitchFamily="34" charset="0"/>
              </a:rPr>
            </a:br>
            <a:r>
              <a:rPr lang="en-US" altLang="en-US" sz="3200" i="1" dirty="0" smtClean="0">
                <a:solidFill>
                  <a:schemeClr val="bg1"/>
                </a:solidFill>
                <a:latin typeface="ClanLF-Bold" pitchFamily="34" charset="0"/>
              </a:rPr>
              <a:t>Polling Station/ Counting Centers without Authority letters</a:t>
            </a:r>
          </a:p>
          <a:p>
            <a:pPr algn="r">
              <a:lnSpc>
                <a:spcPct val="120000"/>
              </a:lnSpc>
              <a:buFont typeface="Arial" panose="020B0604020202020204" pitchFamily="34" charset="0"/>
              <a:buNone/>
            </a:pPr>
            <a:endParaRPr lang="en-US" altLang="en-US" sz="3200" i="1" dirty="0" smtClean="0">
              <a:solidFill>
                <a:schemeClr val="bg1"/>
              </a:solidFill>
              <a:latin typeface="ClanLF-Bold" pitchFamily="34" charset="0"/>
            </a:endParaRPr>
          </a:p>
          <a:p>
            <a:pPr algn="r">
              <a:lnSpc>
                <a:spcPct val="120000"/>
              </a:lnSpc>
              <a:buNone/>
            </a:pPr>
            <a:r>
              <a:rPr lang="en-US" altLang="en-US" sz="3200" i="1" dirty="0" smtClean="0">
                <a:solidFill>
                  <a:srgbClr val="FFC000"/>
                </a:solidFill>
                <a:latin typeface="ClanLF-Bold" pitchFamily="34" charset="0"/>
              </a:rPr>
              <a:t>&gt; </a:t>
            </a:r>
            <a:r>
              <a:rPr lang="en-US" altLang="en-US" sz="3200" i="1" dirty="0" smtClean="0">
                <a:solidFill>
                  <a:schemeClr val="bg1"/>
                </a:solidFill>
                <a:latin typeface="ClanLF-Bold" pitchFamily="34" charset="0"/>
              </a:rPr>
              <a:t>The Do’s &amp; Do nots for Media Persons are printed </a:t>
            </a:r>
            <a:br>
              <a:rPr lang="en-US" altLang="en-US" sz="3200" i="1" dirty="0" smtClean="0">
                <a:solidFill>
                  <a:schemeClr val="bg1"/>
                </a:solidFill>
                <a:latin typeface="ClanLF-Bold" pitchFamily="34" charset="0"/>
              </a:rPr>
            </a:br>
            <a:r>
              <a:rPr lang="en-US" altLang="en-US" sz="3200" i="1" dirty="0" smtClean="0">
                <a:solidFill>
                  <a:schemeClr val="bg1"/>
                </a:solidFill>
                <a:latin typeface="ClanLF-Bold" pitchFamily="34" charset="0"/>
              </a:rPr>
              <a:t>on the reverse side of the Authority letters. </a:t>
            </a:r>
            <a:br>
              <a:rPr lang="en-US" altLang="en-US" sz="3200" i="1" dirty="0" smtClean="0">
                <a:solidFill>
                  <a:schemeClr val="bg1"/>
                </a:solidFill>
                <a:latin typeface="ClanLF-Bold" pitchFamily="34" charset="0"/>
              </a:rPr>
            </a:br>
            <a:r>
              <a:rPr lang="en-US" altLang="en-US" sz="3200" i="1" dirty="0" smtClean="0">
                <a:solidFill>
                  <a:schemeClr val="bg1"/>
                </a:solidFill>
                <a:latin typeface="ClanLF-Bold" pitchFamily="34" charset="0"/>
              </a:rPr>
              <a:t>Media should be properly sensitized about it</a:t>
            </a:r>
          </a:p>
          <a:p>
            <a:pPr algn="r">
              <a:lnSpc>
                <a:spcPct val="120000"/>
              </a:lnSpc>
              <a:buFont typeface="Arial" panose="020B0604020202020204" pitchFamily="34" charset="0"/>
              <a:buNone/>
            </a:pPr>
            <a:endParaRPr lang="en-US" altLang="en-US" sz="3200" i="1" dirty="0" smtClean="0">
              <a:solidFill>
                <a:schemeClr val="bg1"/>
              </a:solidFill>
              <a:latin typeface="ClanLF-Bold" pitchFamily="34" charset="0"/>
            </a:endParaRPr>
          </a:p>
          <a:p>
            <a:pPr algn="r">
              <a:lnSpc>
                <a:spcPct val="120000"/>
              </a:lnSpc>
              <a:buNone/>
            </a:pPr>
            <a:r>
              <a:rPr lang="en-US" altLang="en-US" sz="3200" i="1" dirty="0" smtClean="0">
                <a:solidFill>
                  <a:srgbClr val="FFC000"/>
                </a:solidFill>
                <a:latin typeface="ClanLF-Bold" pitchFamily="34" charset="0"/>
              </a:rPr>
              <a:t>&gt; </a:t>
            </a:r>
            <a:r>
              <a:rPr lang="en-US" altLang="en-US" sz="3200" i="1" dirty="0" smtClean="0">
                <a:solidFill>
                  <a:schemeClr val="bg1"/>
                </a:solidFill>
                <a:latin typeface="ClanLF-Bold" pitchFamily="34" charset="0"/>
              </a:rPr>
              <a:t>Presiding Officers are authorized to grant entry to </a:t>
            </a:r>
            <a:br>
              <a:rPr lang="en-US" altLang="en-US" sz="3200" i="1" dirty="0" smtClean="0">
                <a:solidFill>
                  <a:schemeClr val="bg1"/>
                </a:solidFill>
                <a:latin typeface="ClanLF-Bold" pitchFamily="34" charset="0"/>
              </a:rPr>
            </a:br>
            <a:r>
              <a:rPr lang="en-US" altLang="en-US" sz="3200" i="1" dirty="0" smtClean="0">
                <a:solidFill>
                  <a:schemeClr val="bg1"/>
                </a:solidFill>
                <a:latin typeface="ClanLF-Bold" pitchFamily="34" charset="0"/>
              </a:rPr>
              <a:t>media persons to enter Polling Stations subject to his </a:t>
            </a:r>
            <a:br>
              <a:rPr lang="en-US" altLang="en-US" sz="3200" i="1" dirty="0" smtClean="0">
                <a:solidFill>
                  <a:schemeClr val="bg1"/>
                </a:solidFill>
                <a:latin typeface="ClanLF-Bold" pitchFamily="34" charset="0"/>
              </a:rPr>
            </a:br>
            <a:r>
              <a:rPr lang="en-US" altLang="en-US" sz="3200" i="1" dirty="0" smtClean="0">
                <a:solidFill>
                  <a:schemeClr val="bg1"/>
                </a:solidFill>
                <a:latin typeface="ClanLF-Bold" pitchFamily="34" charset="0"/>
              </a:rPr>
              <a:t>subjective assessment of the situation </a:t>
            </a:r>
          </a:p>
          <a:p>
            <a:pPr algn="r">
              <a:lnSpc>
                <a:spcPct val="120000"/>
              </a:lnSpc>
              <a:buFont typeface="Arial" panose="020B0604020202020204" pitchFamily="34" charset="0"/>
              <a:buNone/>
            </a:pPr>
            <a:endParaRPr lang="en-US" altLang="en-US" sz="3200" i="1" dirty="0" smtClean="0">
              <a:solidFill>
                <a:schemeClr val="bg1"/>
              </a:solidFill>
              <a:latin typeface="ClanLF-Bold" pitchFamily="34" charset="0"/>
            </a:endParaRPr>
          </a:p>
          <a:p>
            <a:pPr algn="r">
              <a:lnSpc>
                <a:spcPct val="120000"/>
              </a:lnSpc>
              <a:buNone/>
            </a:pPr>
            <a:r>
              <a:rPr lang="en-US" altLang="en-US" sz="3200" i="1" dirty="0" smtClean="0">
                <a:solidFill>
                  <a:srgbClr val="FFC000"/>
                </a:solidFill>
                <a:latin typeface="ClanLF-Bold" pitchFamily="34" charset="0"/>
              </a:rPr>
              <a:t>&gt; </a:t>
            </a:r>
            <a:r>
              <a:rPr lang="en-US" altLang="en-US" sz="3200" i="1" dirty="0" smtClean="0">
                <a:solidFill>
                  <a:schemeClr val="bg1"/>
                </a:solidFill>
                <a:latin typeface="ClanLF-Bold" pitchFamily="34" charset="0"/>
              </a:rPr>
              <a:t>The Media Persons can not inside the Voting Compartment</a:t>
            </a:r>
          </a:p>
          <a:p>
            <a:pPr algn="r">
              <a:lnSpc>
                <a:spcPct val="120000"/>
              </a:lnSpc>
              <a:buFont typeface="Arial" panose="020B0604020202020204" pitchFamily="34" charset="0"/>
              <a:buNone/>
            </a:pPr>
            <a:endParaRPr lang="en-US" altLang="en-US" sz="3200" i="1" dirty="0">
              <a:solidFill>
                <a:schemeClr val="bg1"/>
              </a:solidFill>
              <a:latin typeface="ClanLF-Bold" pitchFamily="34" charset="0"/>
            </a:endParaRPr>
          </a:p>
          <a:p>
            <a:pPr algn="r">
              <a:lnSpc>
                <a:spcPct val="120000"/>
              </a:lnSpc>
              <a:buFont typeface="Arial" panose="020B0604020202020204" pitchFamily="34" charset="0"/>
              <a:buNone/>
            </a:pPr>
            <a:endParaRPr lang="en-US" altLang="en-US" sz="3200" i="1" dirty="0" smtClean="0">
              <a:solidFill>
                <a:schemeClr val="bg1"/>
              </a:solidFill>
              <a:latin typeface="ClanLF-Bold" pitchFamily="34" charset="0"/>
            </a:endParaRPr>
          </a:p>
          <a:p>
            <a:pPr algn="r">
              <a:lnSpc>
                <a:spcPct val="120000"/>
              </a:lnSpc>
              <a:buFont typeface="Arial" panose="020B0604020202020204" pitchFamily="34" charset="0"/>
              <a:buNone/>
            </a:pPr>
            <a:endParaRPr lang="en-US" altLang="en-US" sz="2400" dirty="0">
              <a:solidFill>
                <a:schemeClr val="bg1"/>
              </a:solidFill>
              <a:latin typeface="ClanLF-Bold" pitchFamily="34" charset="0"/>
            </a:endParaRPr>
          </a:p>
        </p:txBody>
      </p:sp>
    </p:spTree>
    <p:extLst>
      <p:ext uri="{BB962C8B-B14F-4D97-AF65-F5344CB8AC3E}">
        <p14:creationId xmlns:p14="http://schemas.microsoft.com/office/powerpoint/2010/main" xmlns="" val="387258147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7651" name="Content Placeholder 5"/>
          <p:cNvSpPr>
            <a:spLocks noGrp="1"/>
          </p:cNvSpPr>
          <p:nvPr>
            <p:ph idx="1"/>
          </p:nvPr>
        </p:nvSpPr>
        <p:spPr>
          <a:xfrm>
            <a:off x="1259457" y="1825212"/>
            <a:ext cx="10045275" cy="4481466"/>
          </a:xfrm>
        </p:spPr>
        <p:txBody>
          <a:bodyPr>
            <a:normAutofit fontScale="92500" lnSpcReduction="20000"/>
          </a:bodyPr>
          <a:lstStyle/>
          <a:p>
            <a:pPr algn="r">
              <a:lnSpc>
                <a:spcPct val="110000"/>
              </a:lnSpc>
              <a:buFont typeface="Arial" panose="020B0604020202020204" pitchFamily="34" charset="0"/>
              <a:buNone/>
            </a:pPr>
            <a:endParaRPr lang="en-US" altLang="en-US" sz="3200" i="1" dirty="0">
              <a:solidFill>
                <a:schemeClr val="bg1"/>
              </a:solidFill>
              <a:latin typeface="ClanLF-Bold" pitchFamily="34" charset="0"/>
            </a:endParaRPr>
          </a:p>
          <a:p>
            <a:pPr algn="r">
              <a:lnSpc>
                <a:spcPct val="110000"/>
              </a:lnSpc>
              <a:buNone/>
            </a:pPr>
            <a:r>
              <a:rPr lang="en-US" altLang="en-US" sz="3200" i="1" dirty="0" smtClean="0">
                <a:solidFill>
                  <a:schemeClr val="bg1"/>
                </a:solidFill>
                <a:latin typeface="ClanLF-Bold" pitchFamily="34" charset="0"/>
              </a:rPr>
              <a:t> </a:t>
            </a:r>
            <a:r>
              <a:rPr lang="en-US" altLang="en-US" sz="3200" i="1" dirty="0">
                <a:solidFill>
                  <a:srgbClr val="FFC000"/>
                </a:solidFill>
                <a:latin typeface="ClanLF-Bold" pitchFamily="34" charset="0"/>
              </a:rPr>
              <a:t>&gt; </a:t>
            </a:r>
            <a:r>
              <a:rPr lang="en-US" altLang="en-US" sz="3200" i="1" dirty="0" smtClean="0">
                <a:solidFill>
                  <a:schemeClr val="bg1"/>
                </a:solidFill>
                <a:latin typeface="ClanLF-Bold" pitchFamily="34" charset="0"/>
              </a:rPr>
              <a:t>Media Persons entering inside Polling Stations </a:t>
            </a:r>
            <a:br>
              <a:rPr lang="en-US" altLang="en-US" sz="3200" i="1" dirty="0" smtClean="0">
                <a:solidFill>
                  <a:schemeClr val="bg1"/>
                </a:solidFill>
                <a:latin typeface="ClanLF-Bold" pitchFamily="34" charset="0"/>
              </a:rPr>
            </a:br>
            <a:r>
              <a:rPr lang="en-US" altLang="en-US" sz="3200" i="1" dirty="0" smtClean="0">
                <a:solidFill>
                  <a:schemeClr val="bg1"/>
                </a:solidFill>
                <a:latin typeface="ClanLF-Bold" pitchFamily="34" charset="0"/>
              </a:rPr>
              <a:t>should not access any restricted document </a:t>
            </a:r>
            <a:br>
              <a:rPr lang="en-US" altLang="en-US" sz="3200" i="1" dirty="0" smtClean="0">
                <a:solidFill>
                  <a:schemeClr val="bg1"/>
                </a:solidFill>
                <a:latin typeface="ClanLF-Bold" pitchFamily="34" charset="0"/>
              </a:rPr>
            </a:br>
            <a:r>
              <a:rPr lang="en-US" altLang="en-US" sz="3200" i="1" dirty="0" smtClean="0">
                <a:solidFill>
                  <a:schemeClr val="bg1"/>
                </a:solidFill>
                <a:latin typeface="ClanLF-Bold" pitchFamily="34" charset="0"/>
              </a:rPr>
              <a:t>or interview anybody or create any disorder</a:t>
            </a:r>
          </a:p>
          <a:p>
            <a:pPr algn="r">
              <a:lnSpc>
                <a:spcPct val="110000"/>
              </a:lnSpc>
              <a:buFont typeface="Arial" panose="020B0604020202020204" pitchFamily="34" charset="0"/>
              <a:buNone/>
            </a:pPr>
            <a:endParaRPr lang="en-US" altLang="en-US" sz="3200" i="1" dirty="0">
              <a:solidFill>
                <a:schemeClr val="bg1"/>
              </a:solidFill>
              <a:latin typeface="ClanLF-Bold" pitchFamily="34" charset="0"/>
            </a:endParaRPr>
          </a:p>
          <a:p>
            <a:pPr algn="r">
              <a:lnSpc>
                <a:spcPct val="110000"/>
              </a:lnSpc>
              <a:buFont typeface="Arial" panose="020B0604020202020204" pitchFamily="34" charset="0"/>
              <a:buNone/>
            </a:pPr>
            <a:r>
              <a:rPr lang="en-US" altLang="en-US" sz="3200" i="1" dirty="0">
                <a:solidFill>
                  <a:srgbClr val="FFC000"/>
                </a:solidFill>
                <a:latin typeface="ClanLF-Bold" pitchFamily="34" charset="0"/>
              </a:rPr>
              <a:t> </a:t>
            </a:r>
            <a:r>
              <a:rPr lang="en-US" altLang="en-US" sz="3200" i="1" dirty="0" smtClean="0">
                <a:solidFill>
                  <a:srgbClr val="FFC000"/>
                </a:solidFill>
                <a:latin typeface="ClanLF-Bold" pitchFamily="34" charset="0"/>
              </a:rPr>
              <a:t>&gt; </a:t>
            </a:r>
            <a:r>
              <a:rPr lang="en-US" altLang="en-US" sz="3200" i="1" dirty="0" smtClean="0">
                <a:solidFill>
                  <a:schemeClr val="bg1"/>
                </a:solidFill>
                <a:latin typeface="ClanLF-Bold" pitchFamily="34" charset="0"/>
              </a:rPr>
              <a:t>No Interview can be taken in </a:t>
            </a:r>
            <a:br>
              <a:rPr lang="en-US" altLang="en-US" sz="3200" i="1" dirty="0" smtClean="0">
                <a:solidFill>
                  <a:schemeClr val="bg1"/>
                </a:solidFill>
                <a:latin typeface="ClanLF-Bold" pitchFamily="34" charset="0"/>
              </a:rPr>
            </a:br>
            <a:r>
              <a:rPr lang="en-US" altLang="en-US" sz="3200" i="1" dirty="0" smtClean="0">
                <a:solidFill>
                  <a:schemeClr val="bg1"/>
                </a:solidFill>
                <a:latin typeface="ClanLF-Bold" pitchFamily="34" charset="0"/>
              </a:rPr>
              <a:t>no campaign zone, that is within the 100 meter </a:t>
            </a:r>
            <a:br>
              <a:rPr lang="en-US" altLang="en-US" sz="3200" i="1" dirty="0" smtClean="0">
                <a:solidFill>
                  <a:schemeClr val="bg1"/>
                </a:solidFill>
                <a:latin typeface="ClanLF-Bold" pitchFamily="34" charset="0"/>
              </a:rPr>
            </a:br>
            <a:r>
              <a:rPr lang="en-US" altLang="en-US" sz="3200" i="1" dirty="0" smtClean="0">
                <a:solidFill>
                  <a:schemeClr val="bg1"/>
                </a:solidFill>
                <a:latin typeface="ClanLF-Bold" pitchFamily="34" charset="0"/>
              </a:rPr>
              <a:t>perimeter of Polling Stations on Poll day</a:t>
            </a:r>
          </a:p>
          <a:p>
            <a:pPr algn="r">
              <a:lnSpc>
                <a:spcPct val="110000"/>
              </a:lnSpc>
              <a:buFont typeface="Arial" panose="020B0604020202020204" pitchFamily="34" charset="0"/>
              <a:buNone/>
            </a:pPr>
            <a:r>
              <a:rPr lang="en-US" altLang="en-US" sz="3200" i="1" dirty="0" smtClean="0">
                <a:solidFill>
                  <a:schemeClr val="bg1"/>
                </a:solidFill>
                <a:latin typeface="ClanLF-Bold" pitchFamily="34" charset="0"/>
              </a:rPr>
              <a:t>  </a:t>
            </a:r>
          </a:p>
          <a:p>
            <a:pPr algn="r">
              <a:lnSpc>
                <a:spcPct val="110000"/>
              </a:lnSpc>
              <a:buFont typeface="Arial" panose="020B0604020202020204" pitchFamily="34" charset="0"/>
              <a:buNone/>
            </a:pPr>
            <a:endParaRPr lang="en-US" altLang="en-US" sz="3200" i="1" dirty="0">
              <a:solidFill>
                <a:schemeClr val="bg1"/>
              </a:solidFill>
              <a:latin typeface="ClanLF-Bold" pitchFamily="34" charset="0"/>
            </a:endParaRPr>
          </a:p>
          <a:p>
            <a:pPr algn="r">
              <a:lnSpc>
                <a:spcPct val="110000"/>
              </a:lnSpc>
              <a:buFont typeface="Arial" panose="020B0604020202020204" pitchFamily="34" charset="0"/>
              <a:buNone/>
            </a:pPr>
            <a:endParaRPr lang="en-US" altLang="en-US" sz="3200" i="1" dirty="0" smtClean="0">
              <a:solidFill>
                <a:schemeClr val="bg1"/>
              </a:solidFill>
              <a:latin typeface="ClanLF-Bold" pitchFamily="34" charset="0"/>
            </a:endParaRPr>
          </a:p>
          <a:p>
            <a:pPr algn="r">
              <a:lnSpc>
                <a:spcPct val="110000"/>
              </a:lnSpc>
              <a:buFont typeface="Arial" panose="020B0604020202020204" pitchFamily="34" charset="0"/>
              <a:buNone/>
            </a:pPr>
            <a:endParaRPr lang="en-US" altLang="en-US" sz="2400" dirty="0">
              <a:solidFill>
                <a:schemeClr val="bg1"/>
              </a:solidFill>
              <a:latin typeface="ClanLF-Bold" pitchFamily="34" charset="0"/>
            </a:endParaRPr>
          </a:p>
        </p:txBody>
      </p:sp>
      <p:sp>
        <p:nvSpPr>
          <p:cNvPr id="7" name="TextBox 6"/>
          <p:cNvSpPr txBox="1"/>
          <p:nvPr/>
        </p:nvSpPr>
        <p:spPr>
          <a:xfrm>
            <a:off x="709749" y="603849"/>
            <a:ext cx="10772501" cy="1631216"/>
          </a:xfrm>
          <a:prstGeom prst="rect">
            <a:avLst/>
          </a:prstGeom>
          <a:noFill/>
        </p:spPr>
        <p:txBody>
          <a:bodyPr wrap="none" rtlCol="0">
            <a:spAutoFit/>
          </a:bodyPr>
          <a:lstStyle/>
          <a:p>
            <a:r>
              <a:rPr lang="en-US" sz="5000" b="1" i="1" spc="50" dirty="0">
                <a:ln w="11430"/>
                <a:solidFill>
                  <a:srgbClr val="FFFF00"/>
                </a:solidFill>
                <a:latin typeface="Clan-Black" pitchFamily="34" charset="0"/>
              </a:rPr>
              <a:t>Protocol for MEDIA on Poll Day</a:t>
            </a:r>
            <a:endParaRPr lang="en-IN" sz="5000" i="1" dirty="0">
              <a:solidFill>
                <a:srgbClr val="FFFF00"/>
              </a:solidFill>
            </a:endParaRPr>
          </a:p>
          <a:p>
            <a:endParaRPr lang="en-IN" sz="5000" i="1" dirty="0">
              <a:solidFill>
                <a:srgbClr val="FFFF00"/>
              </a:solidFill>
            </a:endParaRPr>
          </a:p>
        </p:txBody>
      </p:sp>
    </p:spTree>
    <p:extLst>
      <p:ext uri="{BB962C8B-B14F-4D97-AF65-F5344CB8AC3E}">
        <p14:creationId xmlns:p14="http://schemas.microsoft.com/office/powerpoint/2010/main" xmlns="" val="383647186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lgn="ctr">
              <a:buNone/>
            </a:pPr>
            <a:r>
              <a:rPr lang="en-IN" sz="7200" dirty="0" smtClean="0"/>
              <a:t>Thank You </a:t>
            </a:r>
            <a:endParaRPr lang="en-IN" sz="7200" dirty="0"/>
          </a:p>
        </p:txBody>
      </p:sp>
    </p:spTree>
    <p:extLst>
      <p:ext uri="{BB962C8B-B14F-4D97-AF65-F5344CB8AC3E}">
        <p14:creationId xmlns:p14="http://schemas.microsoft.com/office/powerpoint/2010/main" xmlns="" val="193248164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398584" y="1773395"/>
            <a:ext cx="11394831" cy="4284506"/>
          </a:xfrm>
        </p:spPr>
        <p:txBody>
          <a:bodyPr>
            <a:normAutofit/>
          </a:bodyPr>
          <a:lstStyle/>
          <a:p>
            <a:r>
              <a:rPr lang="en-IN" sz="2200" i="1" dirty="0" smtClean="0">
                <a:solidFill>
                  <a:schemeClr val="bg1"/>
                </a:solidFill>
                <a:latin typeface="ClanLF-Bold" pitchFamily="34" charset="0"/>
              </a:rPr>
              <a:t>Engaging Nodal Officer for Media</a:t>
            </a:r>
          </a:p>
          <a:p>
            <a:endParaRPr lang="en-IN" sz="2200" i="1" dirty="0">
              <a:solidFill>
                <a:schemeClr val="bg1"/>
              </a:solidFill>
              <a:latin typeface="ClanLF-Bold" pitchFamily="34" charset="0"/>
            </a:endParaRPr>
          </a:p>
          <a:p>
            <a:r>
              <a:rPr lang="en-IN" sz="2200" i="1" dirty="0" smtClean="0">
                <a:solidFill>
                  <a:schemeClr val="bg1"/>
                </a:solidFill>
                <a:latin typeface="ClanLF-Bold" pitchFamily="34" charset="0"/>
              </a:rPr>
              <a:t>Reconstituting Media Certification &amp; Monitoring Committee (MCMC) in districts</a:t>
            </a:r>
          </a:p>
          <a:p>
            <a:endParaRPr lang="en-IN" sz="2200" i="1" dirty="0">
              <a:solidFill>
                <a:schemeClr val="bg1"/>
              </a:solidFill>
              <a:latin typeface="ClanLF-Bold" pitchFamily="34" charset="0"/>
            </a:endParaRPr>
          </a:p>
          <a:p>
            <a:r>
              <a:rPr lang="en-IN" sz="2200" i="1" dirty="0" smtClean="0">
                <a:solidFill>
                  <a:schemeClr val="bg1"/>
                </a:solidFill>
                <a:latin typeface="ClanLF-Bold" pitchFamily="34" charset="0"/>
              </a:rPr>
              <a:t>Identifying Infrastructure, Resources and Manpower for day-to-day </a:t>
            </a:r>
            <a:br>
              <a:rPr lang="en-IN" sz="2200" i="1" dirty="0" smtClean="0">
                <a:solidFill>
                  <a:schemeClr val="bg1"/>
                </a:solidFill>
                <a:latin typeface="ClanLF-Bold" pitchFamily="34" charset="0"/>
              </a:rPr>
            </a:br>
            <a:r>
              <a:rPr lang="en-IN" sz="2200" i="1" dirty="0" smtClean="0">
                <a:solidFill>
                  <a:schemeClr val="bg1"/>
                </a:solidFill>
                <a:latin typeface="ClanLF-Bold" pitchFamily="34" charset="0"/>
              </a:rPr>
              <a:t>Media Monitoring </a:t>
            </a:r>
          </a:p>
          <a:p>
            <a:endParaRPr lang="en-IN" sz="2200" i="1" dirty="0">
              <a:solidFill>
                <a:schemeClr val="bg1"/>
              </a:solidFill>
              <a:latin typeface="ClanLF-Bold" pitchFamily="34" charset="0"/>
            </a:endParaRPr>
          </a:p>
          <a:p>
            <a:r>
              <a:rPr lang="en-IN" sz="2200" i="1" dirty="0" smtClean="0">
                <a:solidFill>
                  <a:schemeClr val="bg1"/>
                </a:solidFill>
                <a:latin typeface="ClanLF-Bold" pitchFamily="34" charset="0"/>
              </a:rPr>
              <a:t>Engaging with Media:  Who will brief Media? When? Where? </a:t>
            </a:r>
          </a:p>
          <a:p>
            <a:pPr marL="0" indent="0">
              <a:buNone/>
            </a:pPr>
            <a:r>
              <a:rPr lang="en-IN" sz="2200" i="1" dirty="0" smtClean="0">
                <a:solidFill>
                  <a:schemeClr val="bg1"/>
                </a:solidFill>
                <a:latin typeface="ClanLF-Bold" pitchFamily="34" charset="0"/>
              </a:rPr>
              <a:t>                                            What is the content of Media briefing? </a:t>
            </a:r>
            <a:endParaRPr lang="en-IN" sz="2200" i="1" dirty="0">
              <a:solidFill>
                <a:schemeClr val="bg1"/>
              </a:solidFill>
              <a:latin typeface="ClanLF-Bold" pitchFamily="34" charset="0"/>
            </a:endParaRPr>
          </a:p>
          <a:p>
            <a:endParaRPr lang="en-IN" sz="2200" i="1" dirty="0">
              <a:solidFill>
                <a:schemeClr val="bg1"/>
              </a:solidFill>
              <a:latin typeface="ClanLF-Bold" pitchFamily="34" charset="0"/>
            </a:endParaRPr>
          </a:p>
        </p:txBody>
      </p:sp>
      <p:sp>
        <p:nvSpPr>
          <p:cNvPr id="6" name="Title 1"/>
          <p:cNvSpPr txBox="1">
            <a:spLocks/>
          </p:cNvSpPr>
          <p:nvPr/>
        </p:nvSpPr>
        <p:spPr>
          <a:xfrm>
            <a:off x="2298883" y="409253"/>
            <a:ext cx="7302316" cy="784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5600" i="1" dirty="0" smtClean="0">
                <a:solidFill>
                  <a:srgbClr val="FFFF00"/>
                </a:solidFill>
                <a:effectLst>
                  <a:outerShdw blurRad="38100" dist="38100" dir="2700000" algn="tl">
                    <a:srgbClr val="000000">
                      <a:alpha val="43137"/>
                    </a:srgbClr>
                  </a:outerShdw>
                </a:effectLst>
                <a:latin typeface="Clan-Black" pitchFamily="34" charset="0"/>
              </a:rPr>
              <a:t>Planning For Media</a:t>
            </a:r>
            <a:endParaRPr lang="en-IN" sz="5600" i="1" dirty="0">
              <a:solidFill>
                <a:srgbClr val="FFFF00"/>
              </a:solidFill>
              <a:effectLst>
                <a:outerShdw blurRad="38100" dist="38100" dir="2700000" algn="tl">
                  <a:srgbClr val="000000">
                    <a:alpha val="43137"/>
                  </a:srgbClr>
                </a:outerShdw>
              </a:effectLst>
              <a:latin typeface="Clan-Black" pitchFamily="34" charset="0"/>
            </a:endParaRPr>
          </a:p>
        </p:txBody>
      </p:sp>
    </p:spTree>
    <p:extLst>
      <p:ext uri="{BB962C8B-B14F-4D97-AF65-F5344CB8AC3E}">
        <p14:creationId xmlns:p14="http://schemas.microsoft.com/office/powerpoint/2010/main" xmlns="" val="100654494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3801573" y="1625773"/>
            <a:ext cx="7153974" cy="3606453"/>
          </a:xfrm>
        </p:spPr>
        <p:txBody>
          <a:bodyPr>
            <a:normAutofit/>
          </a:bodyPr>
          <a:lstStyle/>
          <a:p>
            <a:endParaRPr lang="en-IN" sz="3600" i="1" dirty="0">
              <a:solidFill>
                <a:schemeClr val="bg1"/>
              </a:solidFill>
              <a:latin typeface="ClanLF-Bold" pitchFamily="34" charset="0"/>
            </a:endParaRPr>
          </a:p>
          <a:p>
            <a:endParaRPr lang="en-IN" sz="3600" i="1" dirty="0" smtClean="0">
              <a:solidFill>
                <a:schemeClr val="bg1"/>
              </a:solidFill>
              <a:latin typeface="ClanLF-Bold" pitchFamily="34" charset="0"/>
            </a:endParaRPr>
          </a:p>
          <a:p>
            <a:r>
              <a:rPr lang="en-IN" sz="5400" i="1" dirty="0" smtClean="0">
                <a:solidFill>
                  <a:schemeClr val="bg1"/>
                </a:solidFill>
                <a:latin typeface="ClanLF-Bold" pitchFamily="34" charset="0"/>
              </a:rPr>
              <a:t>Checklist for Media</a:t>
            </a:r>
          </a:p>
          <a:p>
            <a:r>
              <a:rPr lang="en-IN" sz="5400" i="1" dirty="0" smtClean="0">
                <a:solidFill>
                  <a:schemeClr val="bg1"/>
                </a:solidFill>
                <a:latin typeface="ClanLF-Bold" pitchFamily="34" charset="0"/>
              </a:rPr>
              <a:t>Media Calendar</a:t>
            </a:r>
            <a:endParaRPr lang="en-IN" sz="5400" i="1" dirty="0">
              <a:solidFill>
                <a:schemeClr val="bg1"/>
              </a:solidFill>
              <a:latin typeface="ClanLF-Bold" pitchFamily="34" charset="0"/>
            </a:endParaRPr>
          </a:p>
        </p:txBody>
      </p:sp>
      <p:sp>
        <p:nvSpPr>
          <p:cNvPr id="6" name="Title 1"/>
          <p:cNvSpPr txBox="1">
            <a:spLocks/>
          </p:cNvSpPr>
          <p:nvPr/>
        </p:nvSpPr>
        <p:spPr>
          <a:xfrm>
            <a:off x="1086182" y="636346"/>
            <a:ext cx="10243924" cy="784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8000" i="1" dirty="0" smtClean="0">
                <a:solidFill>
                  <a:srgbClr val="FFFF00"/>
                </a:solidFill>
                <a:effectLst>
                  <a:outerShdw blurRad="38100" dist="38100" dir="2700000" algn="tl">
                    <a:srgbClr val="000000">
                      <a:alpha val="43137"/>
                    </a:srgbClr>
                  </a:outerShdw>
                </a:effectLst>
                <a:latin typeface="Clan-Black" pitchFamily="34" charset="0"/>
              </a:rPr>
              <a:t>District Media Plan</a:t>
            </a:r>
            <a:endParaRPr lang="en-IN" sz="8000" i="1" dirty="0">
              <a:solidFill>
                <a:srgbClr val="FFFF00"/>
              </a:solidFill>
              <a:effectLst>
                <a:outerShdw blurRad="38100" dist="38100" dir="2700000" algn="tl">
                  <a:srgbClr val="000000">
                    <a:alpha val="43137"/>
                  </a:srgbClr>
                </a:outerShdw>
              </a:effectLst>
              <a:latin typeface="Clan-Black" pitchFamily="34" charset="0"/>
            </a:endParaRPr>
          </a:p>
        </p:txBody>
      </p:sp>
    </p:spTree>
    <p:extLst>
      <p:ext uri="{BB962C8B-B14F-4D97-AF65-F5344CB8AC3E}">
        <p14:creationId xmlns:p14="http://schemas.microsoft.com/office/powerpoint/2010/main" xmlns="" val="319308570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474954" y="995674"/>
            <a:ext cx="5535338" cy="5572179"/>
          </a:xfrm>
        </p:spPr>
        <p:txBody>
          <a:bodyPr numCol="1">
            <a:noAutofit/>
          </a:bodyPr>
          <a:lstStyle/>
          <a:p>
            <a:pPr marL="0" indent="0">
              <a:lnSpc>
                <a:spcPct val="100000"/>
              </a:lnSpc>
              <a:buNone/>
            </a:pPr>
            <a:r>
              <a:rPr lang="en-US" sz="1900" i="1" dirty="0" smtClean="0">
                <a:solidFill>
                  <a:srgbClr val="FFFF00"/>
                </a:solidFill>
                <a:latin typeface="ClanLF-Bold" pitchFamily="34" charset="0"/>
                <a:ea typeface="Calibri" panose="020F0502020204030204" pitchFamily="34" charset="0"/>
                <a:cs typeface="Times New Roman" panose="02020603050405020304" pitchFamily="18" charset="0"/>
              </a:rPr>
              <a:t>After </a:t>
            </a:r>
            <a:r>
              <a:rPr lang="en-US" sz="1900" i="1" dirty="0">
                <a:solidFill>
                  <a:srgbClr val="FFFF00"/>
                </a:solidFill>
                <a:latin typeface="ClanLF-Bold" pitchFamily="34" charset="0"/>
                <a:ea typeface="Calibri" panose="020F0502020204030204" pitchFamily="34" charset="0"/>
                <a:cs typeface="Times New Roman" panose="02020603050405020304" pitchFamily="18" charset="0"/>
              </a:rPr>
              <a:t>Announcement of </a:t>
            </a:r>
            <a:r>
              <a:rPr lang="en-US" sz="1900" i="1" dirty="0" smtClean="0">
                <a:solidFill>
                  <a:srgbClr val="FFFF00"/>
                </a:solidFill>
                <a:latin typeface="ClanLF-Bold" pitchFamily="34" charset="0"/>
                <a:ea typeface="Calibri" panose="020F0502020204030204" pitchFamily="34" charset="0"/>
                <a:cs typeface="Times New Roman" panose="02020603050405020304" pitchFamily="18" charset="0"/>
              </a:rPr>
              <a:t>Polls </a:t>
            </a:r>
            <a:endParaRPr lang="en-US" sz="1900" i="1" dirty="0">
              <a:solidFill>
                <a:srgbClr val="FFFF00"/>
              </a:solidFill>
              <a:latin typeface="ClanLF-Bold" pitchFamily="34" charset="0"/>
              <a:ea typeface="Calibri" panose="020F0502020204030204" pitchFamily="34" charset="0"/>
              <a:cs typeface="Times New Roman" panose="02020603050405020304" pitchFamily="18" charset="0"/>
            </a:endParaRPr>
          </a:p>
          <a:p>
            <a:pPr>
              <a:lnSpc>
                <a:spcPct val="100000"/>
              </a:lnSpc>
            </a:pP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   DEO’s Notification of rates in local newspapers:</a:t>
            </a:r>
            <a:endParaRPr lang="en-IN" sz="1400" i="1" dirty="0" smtClean="0">
              <a:solidFill>
                <a:schemeClr val="bg1"/>
              </a:solidFill>
              <a:latin typeface="ClanLF-Bold" pitchFamily="34" charset="0"/>
              <a:ea typeface="Calibri" panose="020F0502020204030204" pitchFamily="34" charset="0"/>
              <a:cs typeface="Times New Roman" panose="02020603050405020304" pitchFamily="18" charset="0"/>
            </a:endParaRPr>
          </a:p>
          <a:p>
            <a:pPr marL="342900" lvl="0" indent="-342900">
              <a:lnSpc>
                <a:spcPct val="100000"/>
              </a:lnSpc>
            </a:pP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DEO’s </a:t>
            </a: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publication of Observer details </a:t>
            </a: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
            </a:r>
            <a:b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b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 </a:t>
            </a: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Contact No/Place of </a:t>
            </a: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Stay</a:t>
            </a: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a:t>
            </a: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                                                      </a:t>
            </a:r>
            <a:endParaRPr lang="en-US"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342900" lvl="0" indent="-342900">
              <a:lnSpc>
                <a:spcPct val="100000"/>
              </a:lnSpc>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Schedule of Meeting with People) in print </a:t>
            </a: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
            </a:r>
            <a:b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b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advertising </a:t>
            </a: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media: </a:t>
            </a: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342900" lvl="0" indent="-342900">
              <a:lnSpc>
                <a:spcPct val="100000"/>
              </a:lnSpc>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DEO’s advertisement in print media on expenditure related  issues:</a:t>
            </a: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342900" lvl="0" indent="-342900">
              <a:lnSpc>
                <a:spcPct val="100000"/>
              </a:lnSpc>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DEOs’ advertisement in print media on Government  </a:t>
            </a: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
            </a:r>
            <a:b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b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dues </a:t>
            </a: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of candidates:</a:t>
            </a: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342900" lvl="0" indent="-342900">
              <a:lnSpc>
                <a:spcPct val="100000"/>
              </a:lnSpc>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CEO’s  advertisement in print media on Exit Poll and Opinion Poll</a:t>
            </a: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342900" lvl="0" indent="-342900">
              <a:lnSpc>
                <a:spcPct val="100000"/>
              </a:lnSpc>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CEO’s advertisement in print media on Date  and </a:t>
            </a: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
            </a:r>
            <a:b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b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Time </a:t>
            </a: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of Polls</a:t>
            </a: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342900" lvl="0" indent="-342900">
              <a:lnSpc>
                <a:spcPct val="100000"/>
              </a:lnSpc>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CEO’s advertisement in print media on use of alternate documents, if any, as per instructions of the Commission:</a:t>
            </a: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342900" lvl="0" indent="-342900">
              <a:lnSpc>
                <a:spcPct val="100000"/>
              </a:lnSpc>
              <a:spcAft>
                <a:spcPts val="1000"/>
              </a:spcAft>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CEO’s advertisement in Print Media on Paid </a:t>
            </a: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Holiday</a:t>
            </a:r>
          </a:p>
          <a:p>
            <a:pPr marL="342900" indent="-342900">
              <a:lnSpc>
                <a:spcPct val="100000"/>
              </a:lnSpc>
              <a:spcAft>
                <a:spcPts val="1000"/>
              </a:spcAft>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Pre-certification in Print Media   </a:t>
            </a:r>
          </a:p>
          <a:p>
            <a:pPr marL="342900" lvl="0" indent="-342900">
              <a:lnSpc>
                <a:spcPct val="100000"/>
              </a:lnSpc>
              <a:spcAft>
                <a:spcPts val="1000"/>
              </a:spcAft>
            </a:pP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lvl="0">
              <a:lnSpc>
                <a:spcPct val="100000"/>
              </a:lnSpc>
            </a:pP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a:lnSpc>
                <a:spcPct val="100000"/>
              </a:lnSpc>
            </a:pP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p:txBody>
      </p:sp>
      <p:sp>
        <p:nvSpPr>
          <p:cNvPr id="6" name="Title 1"/>
          <p:cNvSpPr txBox="1">
            <a:spLocks/>
          </p:cNvSpPr>
          <p:nvPr/>
        </p:nvSpPr>
        <p:spPr>
          <a:xfrm>
            <a:off x="2827598" y="131878"/>
            <a:ext cx="6302343" cy="784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5600" i="1" dirty="0" smtClean="0">
                <a:solidFill>
                  <a:srgbClr val="FFFF00"/>
                </a:solidFill>
                <a:effectLst>
                  <a:outerShdw blurRad="38100" dist="38100" dir="2700000" algn="tl">
                    <a:srgbClr val="000000">
                      <a:alpha val="43137"/>
                    </a:srgbClr>
                  </a:outerShdw>
                </a:effectLst>
                <a:latin typeface="Clan-Black" pitchFamily="34" charset="0"/>
              </a:rPr>
              <a:t>Media Checklist</a:t>
            </a:r>
            <a:endParaRPr lang="en-IN" sz="5600" i="1" dirty="0">
              <a:solidFill>
                <a:srgbClr val="FFFF00"/>
              </a:solidFill>
              <a:effectLst>
                <a:outerShdw blurRad="38100" dist="38100" dir="2700000" algn="tl">
                  <a:srgbClr val="000000">
                    <a:alpha val="43137"/>
                  </a:srgbClr>
                </a:outerShdw>
              </a:effectLst>
              <a:latin typeface="Clan-Black" pitchFamily="34" charset="0"/>
            </a:endParaRPr>
          </a:p>
        </p:txBody>
      </p:sp>
      <p:sp>
        <p:nvSpPr>
          <p:cNvPr id="8" name="TextBox 7"/>
          <p:cNvSpPr txBox="1"/>
          <p:nvPr/>
        </p:nvSpPr>
        <p:spPr>
          <a:xfrm>
            <a:off x="343189" y="901101"/>
            <a:ext cx="5635580" cy="6032421"/>
          </a:xfrm>
          <a:prstGeom prst="rect">
            <a:avLst/>
          </a:prstGeom>
          <a:noFill/>
        </p:spPr>
        <p:txBody>
          <a:bodyPr wrap="square" rtlCol="0">
            <a:spAutoFit/>
          </a:bodyPr>
          <a:lstStyle/>
          <a:p>
            <a:pPr>
              <a:spcBef>
                <a:spcPts val="600"/>
              </a:spcBef>
              <a:spcAft>
                <a:spcPts val="600"/>
              </a:spcAft>
            </a:pPr>
            <a:r>
              <a:rPr lang="en-US" sz="1900" i="1" dirty="0">
                <a:solidFill>
                  <a:srgbClr val="FFFF00"/>
                </a:solidFill>
                <a:latin typeface="ClanLF-Bold" pitchFamily="34" charset="0"/>
                <a:ea typeface="Calibri" panose="020F0502020204030204" pitchFamily="34" charset="0"/>
                <a:cs typeface="Times New Roman" panose="02020603050405020304" pitchFamily="18" charset="0"/>
              </a:rPr>
              <a:t>Before Announcement of Poll</a:t>
            </a:r>
            <a:endParaRPr lang="en-IN" sz="1900" i="1" dirty="0">
              <a:solidFill>
                <a:srgbClr val="FFFF00"/>
              </a:solidFill>
              <a:latin typeface="ClanLF-Bold"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Re-Constitution of District MCMCs (District Responsibility)  </a:t>
            </a: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Training of Nodal Officer of District MCMCs (State Responsibility)</a:t>
            </a: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Orientation of members of District MCMCs(District Responsibility)</a:t>
            </a: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Making available Compendium of Instructions on Paid News and Related Matters to members of District MCMC committee( District Responsibility)</a:t>
            </a: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Procurement of Standard  Rate-Cards from Director of Information and Additional Director, DAVP and communication of Rates to the districts(State Responsibility) </a:t>
            </a: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Communication of provisions u/s 127A of the Representation  of People’s Act, 1951 to the print and publishing houses  (District Responsibility)</a:t>
            </a: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Holding Workshop with media houses (State &amp; District Responsibility)</a:t>
            </a:r>
            <a:endParaRPr lang="en-IN" sz="1400" i="1" dirty="0">
              <a:solidFill>
                <a:schemeClr val="bg1"/>
              </a:solidFill>
              <a:latin typeface="ClanLF-Bold"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sz="1400" i="1" dirty="0">
                <a:solidFill>
                  <a:schemeClr val="bg1"/>
                </a:solidFill>
                <a:latin typeface="ClanLF-Bold" pitchFamily="34" charset="0"/>
                <a:ea typeface="Calibri" panose="020F0502020204030204" pitchFamily="34" charset="0"/>
                <a:cs typeface="Times New Roman" panose="02020603050405020304" pitchFamily="18" charset="0"/>
              </a:rPr>
              <a:t>Uploading of relevant guidelines and application forms related to Certification and Paid News in the website of CEO and DEOs (State and   District Responsibility</a:t>
            </a: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a:t>
            </a:r>
          </a:p>
          <a:p>
            <a:pPr marL="285750" indent="-285750">
              <a:spcBef>
                <a:spcPts val="600"/>
              </a:spcBef>
              <a:spcAft>
                <a:spcPts val="600"/>
              </a:spcAft>
              <a:buFont typeface="Arial" panose="020B0604020202020204" pitchFamily="34" charset="0"/>
              <a:buChar char="•"/>
            </a:pPr>
            <a:r>
              <a:rPr lang="en-US" sz="1400" i="1" dirty="0" smtClean="0">
                <a:solidFill>
                  <a:schemeClr val="bg1"/>
                </a:solidFill>
                <a:latin typeface="ClanLF-Bold" pitchFamily="34" charset="0"/>
                <a:ea typeface="Calibri" panose="020F0502020204030204" pitchFamily="34" charset="0"/>
                <a:cs typeface="Times New Roman" panose="02020603050405020304" pitchFamily="18" charset="0"/>
              </a:rPr>
              <a:t>Pre-certification in Print Media   </a:t>
            </a:r>
            <a:endParaRPr lang="en-US" sz="1400" i="1" dirty="0">
              <a:solidFill>
                <a:schemeClr val="bg1"/>
              </a:solidFill>
              <a:latin typeface="ClanLF-Bold" pitchFamily="34" charset="0"/>
              <a:ea typeface="Calibri" panose="020F0502020204030204" pitchFamily="34" charset="0"/>
              <a:cs typeface="Times New Roman" panose="02020603050405020304" pitchFamily="18" charset="0"/>
            </a:endParaRPr>
          </a:p>
          <a:p>
            <a:pPr>
              <a:spcBef>
                <a:spcPts val="600"/>
              </a:spcBef>
              <a:spcAft>
                <a:spcPts val="600"/>
              </a:spcAft>
            </a:pPr>
            <a:endParaRPr lang="en-IN" sz="1500" dirty="0">
              <a:latin typeface="ClanLF-Bold" pitchFamily="34" charset="0"/>
            </a:endParaRPr>
          </a:p>
        </p:txBody>
      </p:sp>
    </p:spTree>
    <p:extLst>
      <p:ext uri="{BB962C8B-B14F-4D97-AF65-F5344CB8AC3E}">
        <p14:creationId xmlns:p14="http://schemas.microsoft.com/office/powerpoint/2010/main" xmlns="" val="252062697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stretch>
            <a:fillRect/>
          </a:stretch>
        </p:blipFill>
        <p:spPr>
          <a:xfrm>
            <a:off x="1038448" y="889476"/>
            <a:ext cx="10443309" cy="5712989"/>
          </a:xfrm>
          <a:prstGeom prst="rect">
            <a:avLst/>
          </a:prstGeom>
          <a:solidFill>
            <a:schemeClr val="bg1">
              <a:lumMod val="95000"/>
            </a:schemeClr>
          </a:solidFill>
        </p:spPr>
      </p:pic>
      <p:sp>
        <p:nvSpPr>
          <p:cNvPr id="5" name="Title 1"/>
          <p:cNvSpPr txBox="1">
            <a:spLocks/>
          </p:cNvSpPr>
          <p:nvPr/>
        </p:nvSpPr>
        <p:spPr>
          <a:xfrm>
            <a:off x="1082040" y="104813"/>
            <a:ext cx="11369040" cy="5505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i="1" dirty="0" smtClean="0">
                <a:solidFill>
                  <a:srgbClr val="FFFF00"/>
                </a:solidFill>
                <a:effectLst>
                  <a:outerShdw blurRad="38100" dist="38100" dir="2700000" algn="tl">
                    <a:srgbClr val="000000">
                      <a:alpha val="43137"/>
                    </a:srgbClr>
                  </a:outerShdw>
                </a:effectLst>
                <a:latin typeface="Clan-Black" pitchFamily="34" charset="0"/>
              </a:rPr>
              <a:t>MEDIA </a:t>
            </a:r>
            <a:r>
              <a:rPr lang="en-IN" sz="4000" i="1" dirty="0" smtClean="0">
                <a:solidFill>
                  <a:srgbClr val="FFFF00"/>
                </a:solidFill>
                <a:effectLst>
                  <a:outerShdw blurRad="38100" dist="38100" dir="2700000" algn="tl">
                    <a:srgbClr val="000000">
                      <a:alpha val="43137"/>
                    </a:srgbClr>
                  </a:outerShdw>
                </a:effectLst>
                <a:latin typeface="Clan-Black" pitchFamily="34" charset="0"/>
              </a:rPr>
              <a:t>Calendar </a:t>
            </a:r>
            <a:r>
              <a:rPr lang="en-IN" sz="4000" i="1" dirty="0" smtClean="0">
                <a:solidFill>
                  <a:srgbClr val="FFFF00"/>
                </a:solidFill>
                <a:effectLst>
                  <a:outerShdw blurRad="38100" dist="38100" dir="2700000" algn="tl">
                    <a:srgbClr val="000000">
                      <a:alpha val="43137"/>
                    </a:srgbClr>
                  </a:outerShdw>
                </a:effectLst>
                <a:latin typeface="Clan-Black" pitchFamily="34" charset="0"/>
              </a:rPr>
              <a:t>: </a:t>
            </a:r>
            <a:r>
              <a:rPr lang="en-IN" sz="4000" i="1" dirty="0" smtClean="0">
                <a:solidFill>
                  <a:srgbClr val="FFFF00"/>
                </a:solidFill>
                <a:effectLst>
                  <a:outerShdw blurRad="38100" dist="38100" dir="2700000" algn="tl">
                    <a:srgbClr val="000000">
                      <a:alpha val="43137"/>
                    </a:srgbClr>
                  </a:outerShdw>
                </a:effectLst>
                <a:latin typeface="Clan-Black" pitchFamily="34" charset="0"/>
              </a:rPr>
              <a:t>Month March</a:t>
            </a:r>
            <a:r>
              <a:rPr lang="en-IN" sz="4000" i="1" smtClean="0">
                <a:solidFill>
                  <a:srgbClr val="FFFF00"/>
                </a:solidFill>
                <a:effectLst>
                  <a:outerShdw blurRad="38100" dist="38100" dir="2700000" algn="tl">
                    <a:srgbClr val="000000">
                      <a:alpha val="43137"/>
                    </a:srgbClr>
                  </a:outerShdw>
                </a:effectLst>
                <a:latin typeface="Clan-Black" pitchFamily="34" charset="0"/>
              </a:rPr>
              <a:t>, Year 2018</a:t>
            </a:r>
            <a:endParaRPr lang="en-IN" sz="4000" i="1" dirty="0">
              <a:solidFill>
                <a:srgbClr val="FFFF00"/>
              </a:solidFill>
              <a:effectLst>
                <a:outerShdw blurRad="38100" dist="38100" dir="2700000" algn="tl">
                  <a:srgbClr val="000000">
                    <a:alpha val="43137"/>
                  </a:srgbClr>
                </a:outerShdw>
              </a:effectLst>
              <a:latin typeface="Clan-Black" pitchFamily="34" charset="0"/>
            </a:endParaRPr>
          </a:p>
        </p:txBody>
      </p:sp>
    </p:spTree>
    <p:extLst>
      <p:ext uri="{BB962C8B-B14F-4D97-AF65-F5344CB8AC3E}">
        <p14:creationId xmlns:p14="http://schemas.microsoft.com/office/powerpoint/2010/main" xmlns="" val="57193885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2764111" y="1371339"/>
            <a:ext cx="8458855" cy="3321440"/>
          </a:xfrm>
        </p:spPr>
        <p:txBody>
          <a:bodyPr>
            <a:noAutofit/>
          </a:bodyPr>
          <a:lstStyle/>
          <a:p>
            <a:pPr marL="0" indent="0" algn="r">
              <a:lnSpc>
                <a:spcPct val="100000"/>
              </a:lnSpc>
              <a:spcBef>
                <a:spcPts val="0"/>
              </a:spcBef>
              <a:buNone/>
            </a:pPr>
            <a:endParaRPr lang="en-IN" sz="12000" i="1" dirty="0" smtClean="0">
              <a:solidFill>
                <a:srgbClr val="FFC000"/>
              </a:solidFill>
              <a:effectLst>
                <a:outerShdw blurRad="38100" dist="38100" dir="2700000" algn="tl">
                  <a:srgbClr val="000000">
                    <a:alpha val="43137"/>
                  </a:srgbClr>
                </a:outerShdw>
              </a:effectLst>
              <a:latin typeface="Clan-Black" pitchFamily="34" charset="0"/>
            </a:endParaRPr>
          </a:p>
          <a:p>
            <a:pPr marL="0" indent="0" algn="r">
              <a:lnSpc>
                <a:spcPct val="100000"/>
              </a:lnSpc>
              <a:spcBef>
                <a:spcPts val="0"/>
              </a:spcBef>
              <a:buNone/>
            </a:pPr>
            <a:r>
              <a:rPr lang="en-IN" sz="12000" i="1" dirty="0" smtClean="0">
                <a:solidFill>
                  <a:srgbClr val="FFC000"/>
                </a:solidFill>
                <a:effectLst>
                  <a:outerShdw blurRad="38100" dist="38100" dir="2700000" algn="tl">
                    <a:srgbClr val="000000">
                      <a:alpha val="43137"/>
                    </a:srgbClr>
                  </a:outerShdw>
                </a:effectLst>
                <a:latin typeface="Clan-Black" pitchFamily="34" charset="0"/>
              </a:rPr>
              <a:t>Print </a:t>
            </a:r>
            <a:br>
              <a:rPr lang="en-IN" sz="12000" i="1" dirty="0" smtClean="0">
                <a:solidFill>
                  <a:srgbClr val="FFC000"/>
                </a:solidFill>
                <a:effectLst>
                  <a:outerShdw blurRad="38100" dist="38100" dir="2700000" algn="tl">
                    <a:srgbClr val="000000">
                      <a:alpha val="43137"/>
                    </a:srgbClr>
                  </a:outerShdw>
                </a:effectLst>
                <a:latin typeface="Clan-Black" pitchFamily="34" charset="0"/>
              </a:rPr>
            </a:br>
            <a:endParaRPr lang="en-IN" sz="12000" i="1" dirty="0">
              <a:solidFill>
                <a:srgbClr val="FFC000"/>
              </a:solidFill>
              <a:effectLst>
                <a:outerShdw blurRad="38100" dist="38100" dir="2700000" algn="tl">
                  <a:srgbClr val="000000">
                    <a:alpha val="43137"/>
                  </a:srgbClr>
                </a:outerShdw>
              </a:effectLst>
              <a:latin typeface="Clan-Black" pitchFamily="34" charset="0"/>
            </a:endParaRPr>
          </a:p>
        </p:txBody>
      </p:sp>
      <p:sp>
        <p:nvSpPr>
          <p:cNvPr id="4" name="TextBox 3"/>
          <p:cNvSpPr txBox="1"/>
          <p:nvPr/>
        </p:nvSpPr>
        <p:spPr>
          <a:xfrm>
            <a:off x="2889849" y="4459863"/>
            <a:ext cx="8721305" cy="2169825"/>
          </a:xfrm>
          <a:prstGeom prst="rect">
            <a:avLst/>
          </a:prstGeom>
          <a:noFill/>
        </p:spPr>
        <p:txBody>
          <a:bodyPr wrap="square" rtlCol="0">
            <a:spAutoFit/>
          </a:bodyPr>
          <a:lstStyle/>
          <a:p>
            <a:r>
              <a:rPr lang="en-IN" sz="11500" i="1" dirty="0">
                <a:solidFill>
                  <a:schemeClr val="accent4">
                    <a:lumMod val="60000"/>
                    <a:lumOff val="40000"/>
                  </a:schemeClr>
                </a:solidFill>
                <a:effectLst>
                  <a:outerShdw blurRad="38100" dist="38100" dir="2700000" algn="tl">
                    <a:srgbClr val="000000">
                      <a:alpha val="43137"/>
                    </a:srgbClr>
                  </a:outerShdw>
                </a:effectLst>
                <a:latin typeface="Clan-Black" pitchFamily="34" charset="0"/>
              </a:rPr>
              <a:t>Publication</a:t>
            </a:r>
          </a:p>
          <a:p>
            <a:endParaRPr lang="en-IN" sz="2000" dirty="0">
              <a:solidFill>
                <a:schemeClr val="accent4">
                  <a:lumMod val="60000"/>
                  <a:lumOff val="40000"/>
                </a:schemeClr>
              </a:solidFill>
              <a:effectLst>
                <a:outerShdw blurRad="38100" dist="38100" dir="2700000" algn="tl">
                  <a:srgbClr val="000000">
                    <a:alpha val="43137"/>
                  </a:srgbClr>
                </a:outerShdw>
              </a:effectLst>
            </a:endParaRPr>
          </a:p>
        </p:txBody>
      </p:sp>
      <p:sp>
        <p:nvSpPr>
          <p:cNvPr id="6" name="Rectangle 5"/>
          <p:cNvSpPr/>
          <p:nvPr/>
        </p:nvSpPr>
        <p:spPr>
          <a:xfrm>
            <a:off x="5832892" y="5717102"/>
            <a:ext cx="6096000" cy="923330"/>
          </a:xfrm>
          <a:prstGeom prst="rect">
            <a:avLst/>
          </a:prstGeom>
        </p:spPr>
        <p:txBody>
          <a:bodyPr>
            <a:spAutoFit/>
          </a:bodyPr>
          <a:lstStyle/>
          <a:p>
            <a:pPr algn="r"/>
            <a:endParaRPr lang="en-US" dirty="0">
              <a:solidFill>
                <a:schemeClr val="bg1"/>
              </a:solidFill>
              <a:latin typeface="Helvetica 65 Medium" pitchFamily="34" charset="0"/>
              <a:cs typeface="Arial" panose="020B0604020202020204" pitchFamily="34" charset="0"/>
            </a:endParaRPr>
          </a:p>
          <a:p>
            <a:pPr algn="r"/>
            <a:endParaRPr lang="en-US" dirty="0">
              <a:solidFill>
                <a:schemeClr val="bg1"/>
              </a:solidFill>
              <a:latin typeface="Helvetica 65 Medium" pitchFamily="34" charset="0"/>
              <a:cs typeface="Arial" panose="020B0604020202020204" pitchFamily="34" charset="0"/>
            </a:endParaRPr>
          </a:p>
          <a:p>
            <a:pPr algn="r"/>
            <a:r>
              <a:rPr lang="en-US" dirty="0" smtClean="0">
                <a:solidFill>
                  <a:schemeClr val="bg1"/>
                </a:solidFill>
                <a:latin typeface="Helvetica 65 Medium" pitchFamily="34" charset="0"/>
                <a:cs typeface="Arial" panose="020B0604020202020204" pitchFamily="34" charset="0"/>
              </a:rPr>
              <a:t>CHIEF </a:t>
            </a:r>
            <a:r>
              <a:rPr lang="en-US" dirty="0">
                <a:solidFill>
                  <a:schemeClr val="bg1"/>
                </a:solidFill>
                <a:latin typeface="Helvetica 65 Medium" pitchFamily="34" charset="0"/>
                <a:cs typeface="Arial" panose="020B0604020202020204" pitchFamily="34" charset="0"/>
              </a:rPr>
              <a:t>ELECTORAL OFFICER, WEST BENGAL</a:t>
            </a:r>
          </a:p>
        </p:txBody>
      </p:sp>
    </p:spTree>
    <p:extLst>
      <p:ext uri="{BB962C8B-B14F-4D97-AF65-F5344CB8AC3E}">
        <p14:creationId xmlns:p14="http://schemas.microsoft.com/office/powerpoint/2010/main" xmlns="" val="45096223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339038" y="1154753"/>
            <a:ext cx="5918701" cy="5136988"/>
          </a:xfrm>
        </p:spPr>
        <p:txBody>
          <a:bodyPr>
            <a:normAutofit/>
          </a:bodyPr>
          <a:lstStyle/>
          <a:p>
            <a:pPr marL="0" indent="0">
              <a:lnSpc>
                <a:spcPct val="120000"/>
              </a:lnSpc>
              <a:buNone/>
            </a:pPr>
            <a:r>
              <a:rPr lang="en-IN" sz="2400" i="1" dirty="0" smtClean="0">
                <a:solidFill>
                  <a:srgbClr val="FFFF00"/>
                </a:solidFill>
                <a:latin typeface="ClanLF-Bold" pitchFamily="34" charset="0"/>
              </a:rPr>
              <a:t>CEO’s Responsibilities:</a:t>
            </a:r>
          </a:p>
          <a:p>
            <a:pPr>
              <a:lnSpc>
                <a:spcPct val="100000"/>
              </a:lnSpc>
            </a:pPr>
            <a:r>
              <a:rPr lang="en-IN" sz="2000" i="1" dirty="0" smtClean="0">
                <a:solidFill>
                  <a:schemeClr val="bg1"/>
                </a:solidFill>
                <a:latin typeface="ClanLF-Bold" pitchFamily="34" charset="0"/>
              </a:rPr>
              <a:t>Publication of Expenditure Control within </a:t>
            </a:r>
            <a:br>
              <a:rPr lang="en-IN" sz="2000" i="1" dirty="0" smtClean="0">
                <a:solidFill>
                  <a:schemeClr val="bg1"/>
                </a:solidFill>
                <a:latin typeface="ClanLF-Bold" pitchFamily="34" charset="0"/>
              </a:rPr>
            </a:br>
            <a:r>
              <a:rPr lang="en-IN" sz="2000" i="1" dirty="0" smtClean="0">
                <a:solidFill>
                  <a:schemeClr val="bg1"/>
                </a:solidFill>
                <a:latin typeface="ClanLF-Bold" pitchFamily="34" charset="0"/>
              </a:rPr>
              <a:t>3 days of announcement of elections </a:t>
            </a:r>
          </a:p>
          <a:p>
            <a:pPr>
              <a:lnSpc>
                <a:spcPct val="100000"/>
              </a:lnSpc>
            </a:pPr>
            <a:r>
              <a:rPr lang="en-IN" sz="2000" i="1" dirty="0" smtClean="0">
                <a:solidFill>
                  <a:schemeClr val="bg1"/>
                </a:solidFill>
                <a:latin typeface="ClanLF-Bold" pitchFamily="34" charset="0"/>
              </a:rPr>
              <a:t>Declaration of Poll Day as </a:t>
            </a:r>
            <a:r>
              <a:rPr lang="en-IN" sz="2000" i="1" dirty="0">
                <a:solidFill>
                  <a:schemeClr val="bg1"/>
                </a:solidFill>
                <a:latin typeface="ClanLF-Bold" pitchFamily="34" charset="0"/>
              </a:rPr>
              <a:t>P</a:t>
            </a:r>
            <a:r>
              <a:rPr lang="en-IN" sz="2000" i="1" dirty="0" smtClean="0">
                <a:solidFill>
                  <a:schemeClr val="bg1"/>
                </a:solidFill>
                <a:latin typeface="ClanLF-Bold" pitchFamily="34" charset="0"/>
              </a:rPr>
              <a:t>aid Holiday</a:t>
            </a:r>
          </a:p>
          <a:p>
            <a:pPr>
              <a:lnSpc>
                <a:spcPct val="100000"/>
              </a:lnSpc>
            </a:pPr>
            <a:r>
              <a:rPr lang="en-IN" sz="2000" i="1" dirty="0" smtClean="0">
                <a:solidFill>
                  <a:schemeClr val="bg1"/>
                </a:solidFill>
                <a:latin typeface="ClanLF-Bold" pitchFamily="34" charset="0"/>
              </a:rPr>
              <a:t>Declaration of Poll &amp; Counting Days as Dry Days</a:t>
            </a:r>
          </a:p>
          <a:p>
            <a:pPr>
              <a:lnSpc>
                <a:spcPct val="100000"/>
              </a:lnSpc>
            </a:pPr>
            <a:r>
              <a:rPr lang="en-IN" sz="2000" i="1" dirty="0" smtClean="0">
                <a:solidFill>
                  <a:schemeClr val="bg1"/>
                </a:solidFill>
                <a:latin typeface="ClanLF-Bold" pitchFamily="34" charset="0"/>
              </a:rPr>
              <a:t>Ban On EXIT and OPINION Poll </a:t>
            </a:r>
          </a:p>
          <a:p>
            <a:pPr>
              <a:lnSpc>
                <a:spcPct val="100000"/>
              </a:lnSpc>
            </a:pPr>
            <a:r>
              <a:rPr lang="en-IN" sz="2000" i="1" dirty="0" smtClean="0">
                <a:solidFill>
                  <a:schemeClr val="bg1"/>
                </a:solidFill>
                <a:latin typeface="ClanLF-Bold" pitchFamily="34" charset="0"/>
              </a:rPr>
              <a:t>Advertisement on Special Observer</a:t>
            </a:r>
          </a:p>
          <a:p>
            <a:pPr>
              <a:lnSpc>
                <a:spcPct val="100000"/>
              </a:lnSpc>
            </a:pPr>
            <a:r>
              <a:rPr lang="en-IN" sz="2000" i="1" dirty="0" smtClean="0">
                <a:solidFill>
                  <a:schemeClr val="bg1"/>
                </a:solidFill>
                <a:latin typeface="ClanLF-Bold" pitchFamily="34" charset="0"/>
              </a:rPr>
              <a:t>Publication on date &amp; time Poll, Use of EVMs &amp; VVPATs and alternate documents of voting </a:t>
            </a:r>
            <a:endParaRPr lang="en-IN" sz="2000" i="1" dirty="0">
              <a:solidFill>
                <a:schemeClr val="bg1"/>
              </a:solidFill>
              <a:latin typeface="ClanLF-Bold" pitchFamily="34" charset="0"/>
            </a:endParaRPr>
          </a:p>
        </p:txBody>
      </p:sp>
      <p:sp>
        <p:nvSpPr>
          <p:cNvPr id="4" name="Content Placeholder 2"/>
          <p:cNvSpPr txBox="1">
            <a:spLocks/>
          </p:cNvSpPr>
          <p:nvPr/>
        </p:nvSpPr>
        <p:spPr>
          <a:xfrm>
            <a:off x="6508774" y="1154753"/>
            <a:ext cx="5423778" cy="5688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IN" sz="2500" i="1" dirty="0" smtClean="0">
                <a:solidFill>
                  <a:srgbClr val="FFFF00"/>
                </a:solidFill>
                <a:latin typeface="ClanLF-Bold" pitchFamily="34" charset="0"/>
              </a:rPr>
              <a:t>DEOs’ Responsibilities:</a:t>
            </a:r>
          </a:p>
          <a:p>
            <a:pPr>
              <a:lnSpc>
                <a:spcPct val="120000"/>
              </a:lnSpc>
            </a:pPr>
            <a:r>
              <a:rPr lang="en-IN" sz="2000" i="1" dirty="0" smtClean="0">
                <a:solidFill>
                  <a:schemeClr val="bg1"/>
                </a:solidFill>
                <a:latin typeface="ClanLF-Bold" pitchFamily="34" charset="0"/>
              </a:rPr>
              <a:t>Notification of Rates of Expenditure in local Newspapers</a:t>
            </a:r>
          </a:p>
          <a:p>
            <a:pPr>
              <a:lnSpc>
                <a:spcPct val="120000"/>
              </a:lnSpc>
            </a:pPr>
            <a:r>
              <a:rPr lang="en-IN" sz="2000" i="1" dirty="0" smtClean="0">
                <a:solidFill>
                  <a:schemeClr val="bg1"/>
                </a:solidFill>
                <a:latin typeface="ClanLF-Bold" pitchFamily="34" charset="0"/>
              </a:rPr>
              <a:t>Publication in Newspapers Observers’ Details (Contact No / Place of Stay/</a:t>
            </a:r>
            <a:br>
              <a:rPr lang="en-IN" sz="2000" i="1" dirty="0" smtClean="0">
                <a:solidFill>
                  <a:schemeClr val="bg1"/>
                </a:solidFill>
                <a:latin typeface="ClanLF-Bold" pitchFamily="34" charset="0"/>
              </a:rPr>
            </a:br>
            <a:r>
              <a:rPr lang="en-IN" sz="2000" i="1" dirty="0" smtClean="0">
                <a:solidFill>
                  <a:schemeClr val="bg1"/>
                </a:solidFill>
                <a:latin typeface="ClanLF-Bold" pitchFamily="34" charset="0"/>
              </a:rPr>
              <a:t>Time of Meeting )</a:t>
            </a:r>
          </a:p>
          <a:p>
            <a:pPr>
              <a:lnSpc>
                <a:spcPct val="120000"/>
              </a:lnSpc>
            </a:pPr>
            <a:r>
              <a:rPr lang="en-IN" sz="2000" i="1" dirty="0" smtClean="0">
                <a:solidFill>
                  <a:schemeClr val="bg1"/>
                </a:solidFill>
                <a:latin typeface="ClanLF-Bold" pitchFamily="34" charset="0"/>
              </a:rPr>
              <a:t>Advertisement in Print Media about measures taken for expenditure control</a:t>
            </a:r>
          </a:p>
          <a:p>
            <a:pPr>
              <a:lnSpc>
                <a:spcPct val="120000"/>
              </a:lnSpc>
            </a:pPr>
            <a:r>
              <a:rPr lang="en-IN" sz="2000" i="1" dirty="0" smtClean="0">
                <a:solidFill>
                  <a:schemeClr val="bg1"/>
                </a:solidFill>
                <a:latin typeface="ClanLF-Bold" pitchFamily="34" charset="0"/>
              </a:rPr>
              <a:t>Advertisements of Government dues of candidates in prescribed formats in at least two newspapers one of which must be in the vernacular  </a:t>
            </a:r>
            <a:endParaRPr lang="en-IN" sz="2000" i="1" dirty="0">
              <a:solidFill>
                <a:schemeClr val="bg1"/>
              </a:solidFill>
              <a:latin typeface="ClanLF-Bold" pitchFamily="34" charset="0"/>
            </a:endParaRPr>
          </a:p>
        </p:txBody>
      </p:sp>
      <p:sp>
        <p:nvSpPr>
          <p:cNvPr id="7" name="Title 1"/>
          <p:cNvSpPr txBox="1">
            <a:spLocks/>
          </p:cNvSpPr>
          <p:nvPr/>
        </p:nvSpPr>
        <p:spPr>
          <a:xfrm>
            <a:off x="2923607" y="305735"/>
            <a:ext cx="6344785" cy="784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5600" i="1" dirty="0" smtClean="0">
                <a:solidFill>
                  <a:srgbClr val="FFFF00"/>
                </a:solidFill>
                <a:effectLst>
                  <a:outerShdw blurRad="38100" dist="38100" dir="2700000" algn="tl">
                    <a:srgbClr val="000000">
                      <a:alpha val="43137"/>
                    </a:srgbClr>
                  </a:outerShdw>
                </a:effectLst>
                <a:latin typeface="Clan-Black" pitchFamily="34" charset="0"/>
              </a:rPr>
              <a:t>Print Publication</a:t>
            </a:r>
            <a:endParaRPr lang="en-IN" sz="5600" i="1" dirty="0">
              <a:solidFill>
                <a:srgbClr val="FFFF00"/>
              </a:solidFill>
              <a:effectLst>
                <a:outerShdw blurRad="38100" dist="38100" dir="2700000" algn="tl">
                  <a:srgbClr val="000000">
                    <a:alpha val="43137"/>
                  </a:srgbClr>
                </a:outerShdw>
              </a:effectLst>
              <a:latin typeface="Clan-Black" pitchFamily="34" charset="0"/>
            </a:endParaRPr>
          </a:p>
        </p:txBody>
      </p:sp>
    </p:spTree>
    <p:extLst>
      <p:ext uri="{BB962C8B-B14F-4D97-AF65-F5344CB8AC3E}">
        <p14:creationId xmlns:p14="http://schemas.microsoft.com/office/powerpoint/2010/main" xmlns="" val="70980812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1076</Words>
  <Application>Microsoft Office PowerPoint</Application>
  <PresentationFormat>Custom</PresentationFormat>
  <Paragraphs>284</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Issues of Media Management</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Management</dc:title>
  <dc:creator>AB</dc:creator>
  <cp:lastModifiedBy>WINDOWS7</cp:lastModifiedBy>
  <cp:revision>125</cp:revision>
  <dcterms:created xsi:type="dcterms:W3CDTF">2018-12-04T23:36:16Z</dcterms:created>
  <dcterms:modified xsi:type="dcterms:W3CDTF">2018-12-06T08:55:21Z</dcterms:modified>
</cp:coreProperties>
</file>